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8"/>
  </p:notesMasterIdLst>
  <p:sldIdLst>
    <p:sldId id="307" r:id="rId6"/>
    <p:sldId id="343" r:id="rId7"/>
    <p:sldId id="339" r:id="rId8"/>
    <p:sldId id="345" r:id="rId9"/>
    <p:sldId id="346" r:id="rId10"/>
    <p:sldId id="379" r:id="rId11"/>
    <p:sldId id="380" r:id="rId12"/>
    <p:sldId id="381" r:id="rId13"/>
    <p:sldId id="382" r:id="rId14"/>
    <p:sldId id="383" r:id="rId15"/>
    <p:sldId id="347" r:id="rId16"/>
    <p:sldId id="348" r:id="rId17"/>
    <p:sldId id="361" r:id="rId18"/>
    <p:sldId id="362" r:id="rId19"/>
    <p:sldId id="364" r:id="rId20"/>
    <p:sldId id="365" r:id="rId21"/>
    <p:sldId id="366" r:id="rId22"/>
    <p:sldId id="367" r:id="rId23"/>
    <p:sldId id="357" r:id="rId24"/>
    <p:sldId id="369" r:id="rId25"/>
    <p:sldId id="368" r:id="rId26"/>
    <p:sldId id="370" r:id="rId27"/>
    <p:sldId id="371" r:id="rId28"/>
    <p:sldId id="372" r:id="rId29"/>
    <p:sldId id="373" r:id="rId30"/>
    <p:sldId id="375" r:id="rId31"/>
    <p:sldId id="376" r:id="rId32"/>
    <p:sldId id="387" r:id="rId33"/>
    <p:sldId id="388" r:id="rId34"/>
    <p:sldId id="378" r:id="rId35"/>
    <p:sldId id="384" r:id="rId36"/>
    <p:sldId id="385" r:id="rId3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7"/>
  </p:normalViewPr>
  <p:slideViewPr>
    <p:cSldViewPr snapToGrid="0">
      <p:cViewPr varScale="1">
        <p:scale>
          <a:sx n="67" d="100"/>
          <a:sy n="67" d="100"/>
        </p:scale>
        <p:origin x="756"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64"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t>
        <a:bodyPr/>
        <a:lstStyle/>
        <a:p>
          <a:endParaRPr lang="es-MX"/>
        </a:p>
      </dgm:t>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t>
        <a:bodyPr/>
        <a:lstStyle/>
        <a:p>
          <a:endParaRPr lang="es-MX"/>
        </a:p>
      </dgm:t>
    </dgm:pt>
    <dgm:pt modelId="{D6FC07A3-65B9-8B42-8BF0-FE516702C3B5}" type="pres">
      <dgm:prSet presAssocID="{FF37EA7B-FD2B-1041-91DB-6A4042F38EE9}" presName="text_1" presStyleLbl="node1" presStyleIdx="0" presStyleCnt="0">
        <dgm:presLayoutVars>
          <dgm:bulletEnabled val="1"/>
        </dgm:presLayoutVars>
      </dgm:prSet>
      <dgm:spPr/>
      <dgm:t>
        <a:bodyPr/>
        <a:lstStyle/>
        <a:p>
          <a:endParaRPr lang="es-MX"/>
        </a:p>
      </dgm:t>
    </dgm:pt>
  </dgm:ptLst>
  <dgm:cxnLst>
    <dgm:cxn modelId="{0CB2D0B7-89AD-4197-B131-5306090D960A}" type="presOf" srcId="{F19674A4-1D0B-2642-B044-617969322F23}" destId="{0005B0D2-B676-6D4A-B664-BCCB74D63410}" srcOrd="0" destOrd="0" presId="urn:microsoft.com/office/officeart/2008/layout/CircularPictureCallout"/>
    <dgm:cxn modelId="{7F16EF05-441B-4FDC-957E-4D903C9C11AE}"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E0007776-2CD2-4FA3-9B96-2F24B7622DB3}" type="presOf" srcId="{FF37EA7B-FD2B-1041-91DB-6A4042F38EE9}" destId="{D6FC07A3-65B9-8B42-8BF0-FE516702C3B5}" srcOrd="0" destOrd="0" presId="urn:microsoft.com/office/officeart/2008/layout/CircularPictureCallout"/>
    <dgm:cxn modelId="{F866D7BF-26BF-4B71-9A4F-E190FDE202A3}" type="presParOf" srcId="{54E27015-05C5-8A4C-91DF-96D138BFD29F}" destId="{DD59DA84-7E25-F448-B980-0EFC686AD322}" srcOrd="0" destOrd="0" presId="urn:microsoft.com/office/officeart/2008/layout/CircularPictureCallout"/>
    <dgm:cxn modelId="{1359D778-F3D2-4FBB-A1D4-6629B384BC38}" type="presParOf" srcId="{DD59DA84-7E25-F448-B980-0EFC686AD322}" destId="{C4444A33-6B40-AB4F-85E1-F43D92646921}" srcOrd="0" destOrd="0" presId="urn:microsoft.com/office/officeart/2008/layout/CircularPictureCallout"/>
    <dgm:cxn modelId="{996C913C-89AE-4C5F-884C-23877D3E6458}" type="presParOf" srcId="{C4444A33-6B40-AB4F-85E1-F43D92646921}" destId="{0005B0D2-B676-6D4A-B664-BCCB74D63410}" srcOrd="0" destOrd="0" presId="urn:microsoft.com/office/officeart/2008/layout/CircularPictureCallout"/>
    <dgm:cxn modelId="{0AC513A7-600B-4B72-8BF6-B6C422EDE098}"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B0D2-B676-6D4A-B664-BCCB74D63410}">
      <dsp:nvSpPr>
        <dsp:cNvPr id="0" name=""/>
        <dsp:cNvSpPr/>
      </dsp:nvSpPr>
      <dsp:spPr>
        <a:xfrm>
          <a:off x="1114973" y="5"/>
          <a:ext cx="4125203" cy="411126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6FC07A3-65B9-8B42-8BF0-FE516702C3B5}">
      <dsp:nvSpPr>
        <dsp:cNvPr id="0" name=""/>
        <dsp:cNvSpPr/>
      </dsp:nvSpPr>
      <dsp:spPr>
        <a:xfrm>
          <a:off x="2125217" y="2152522"/>
          <a:ext cx="2000204" cy="103135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s-MX" sz="6500" kern="1200"/>
        </a:p>
      </dsp:txBody>
      <dsp:txXfrm>
        <a:off x="2125217" y="2152522"/>
        <a:ext cx="2000204" cy="103135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23/06/2023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xmlns=""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xmlns=""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a16="http://schemas.microsoft.com/office/drawing/2014/main" xmlns=""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a16="http://schemas.microsoft.com/office/drawing/2014/main" xmlns=""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xmlns="" id="{E844E3D2-E945-19C6-68D7-AA7AC54FF7A6}"/>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a16="http://schemas.microsoft.com/office/drawing/2014/main" xmlns=""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23/06/2023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a16="http://schemas.microsoft.com/office/drawing/2014/main" xmlns=""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23/06/2023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a16="http://schemas.microsoft.com/office/drawing/2014/main" xmlns=""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a16="http://schemas.microsoft.com/office/drawing/2014/main" xmlns=""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xmlns=""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9561BD46-81DF-C525-880C-B60F549977C9}"/>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5" name="Marcador de pie de página 4">
            <a:extLst>
              <a:ext uri="{FF2B5EF4-FFF2-40B4-BE49-F238E27FC236}">
                <a16:creationId xmlns:a16="http://schemas.microsoft.com/office/drawing/2014/main" xmlns=""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xmlns="" id="{C0849DC6-910E-1212-87E9-5D91EDF04321}"/>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4" name="Marcador de pie de página 3">
            <a:extLst>
              <a:ext uri="{FF2B5EF4-FFF2-40B4-BE49-F238E27FC236}">
                <a16:creationId xmlns:a16="http://schemas.microsoft.com/office/drawing/2014/main" xmlns=""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3D8DCD30-7661-12EB-6BF3-7D6889A8D7E7}"/>
              </a:ext>
            </a:extLst>
          </p:cNvPr>
          <p:cNvSpPr>
            <a:spLocks noGrp="1"/>
          </p:cNvSpPr>
          <p:nvPr>
            <p:ph type="dt" sz="half" idx="10"/>
          </p:nvPr>
        </p:nvSpPr>
        <p:spPr/>
        <p:txBody>
          <a:bodyPr/>
          <a:lstStyle/>
          <a:p>
            <a:fld id="{4ED1245C-EDA9-0F49-9277-480AED948C75}" type="datetimeFigureOut">
              <a:rPr lang="es-MX" smtClean="0"/>
              <a:t>23/06/2023</a:t>
            </a:fld>
            <a:endParaRPr lang="es-MX"/>
          </a:p>
        </p:txBody>
      </p:sp>
      <p:sp>
        <p:nvSpPr>
          <p:cNvPr id="3" name="Marcador de pie de página 2">
            <a:extLst>
              <a:ext uri="{FF2B5EF4-FFF2-40B4-BE49-F238E27FC236}">
                <a16:creationId xmlns:a16="http://schemas.microsoft.com/office/drawing/2014/main" xmlns=""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23/06/2023</a:t>
            </a:fld>
            <a:endParaRPr lang="es-MX"/>
          </a:p>
        </p:txBody>
      </p:sp>
      <p:sp>
        <p:nvSpPr>
          <p:cNvPr id="5" name="Marcador de pie de página 4">
            <a:extLst>
              <a:ext uri="{FF2B5EF4-FFF2-40B4-BE49-F238E27FC236}">
                <a16:creationId xmlns:a16="http://schemas.microsoft.com/office/drawing/2014/main" xmlns=""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a16="http://schemas.microsoft.com/office/drawing/2014/main" xmlns=""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hyperlink" Target="https://www.statology.org/linear-regression-p-valu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a16="http://schemas.microsoft.com/office/drawing/2014/main" xmlns=""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Multicolinealidad</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346293" y="560975"/>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entre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2369176" y="2000322"/>
            <a:ext cx="7381876" cy="4429126"/>
          </a:xfrm>
          <a:prstGeom prst="rect">
            <a:avLst/>
          </a:prstGeom>
        </p:spPr>
      </p:pic>
    </p:spTree>
    <p:extLst>
      <p:ext uri="{BB962C8B-B14F-4D97-AF65-F5344CB8AC3E}">
        <p14:creationId xmlns:p14="http://schemas.microsoft.com/office/powerpoint/2010/main" val="35061195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E5A0FA56-6BC6-7784-94A4-A9567E2F6DEB}"/>
              </a:ext>
            </a:extLst>
          </p:cNvPr>
          <p:cNvPicPr>
            <a:picLocks noChangeAspect="1"/>
          </p:cNvPicPr>
          <p:nvPr/>
        </p:nvPicPr>
        <p:blipFill>
          <a:blip r:embed="rId2"/>
          <a:stretch>
            <a:fillRect/>
          </a:stretch>
        </p:blipFill>
        <p:spPr>
          <a:xfrm>
            <a:off x="0" y="0"/>
            <a:ext cx="12192000" cy="6858000"/>
          </a:xfrm>
          <a:prstGeom prst="rect">
            <a:avLst/>
          </a:prstGeom>
        </p:spPr>
      </p:pic>
      <p:pic>
        <p:nvPicPr>
          <p:cNvPr id="2" name="Imagen 1">
            <a:extLst>
              <a:ext uri="{FF2B5EF4-FFF2-40B4-BE49-F238E27FC236}">
                <a16:creationId xmlns:a16="http://schemas.microsoft.com/office/drawing/2014/main" xmlns="" id="{054907EA-BE49-8C79-8001-ED786CE75988}"/>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C10487A4-FC39-F9DB-395D-BC3AAAD2DD6A}"/>
              </a:ext>
            </a:extLst>
          </p:cNvPr>
          <p:cNvSpPr txBox="1">
            <a:spLocks/>
          </p:cNvSpPr>
          <p:nvPr/>
        </p:nvSpPr>
        <p:spPr>
          <a:xfrm>
            <a:off x="27984" y="3216602"/>
            <a:ext cx="9973266"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mtClean="0"/>
              <a:t>Variables </a:t>
            </a:r>
            <a:r>
              <a:rPr lang="es-ES" smtClean="0"/>
              <a:t>Dummy (One hot encoding)</a:t>
            </a:r>
            <a:endParaRPr lang="es-ES"/>
          </a:p>
          <a:p>
            <a:endParaRPr lang="es-MX"/>
          </a:p>
        </p:txBody>
      </p:sp>
      <p:grpSp>
        <p:nvGrpSpPr>
          <p:cNvPr id="4" name="Grupo 3">
            <a:extLst>
              <a:ext uri="{FF2B5EF4-FFF2-40B4-BE49-F238E27FC236}">
                <a16:creationId xmlns:a16="http://schemas.microsoft.com/office/drawing/2014/main" xmlns="" id="{0A200FAD-0C14-22BB-89C2-69791A41F502}"/>
              </a:ext>
            </a:extLst>
          </p:cNvPr>
          <p:cNvGrpSpPr/>
          <p:nvPr/>
        </p:nvGrpSpPr>
        <p:grpSpPr>
          <a:xfrm>
            <a:off x="823585" y="2605523"/>
            <a:ext cx="5734378" cy="1469944"/>
            <a:chOff x="2782153" y="1879316"/>
            <a:chExt cx="3912161" cy="1102458"/>
          </a:xfrm>
        </p:grpSpPr>
        <p:sp>
          <p:nvSpPr>
            <p:cNvPr id="5" name="Título 1">
              <a:extLst>
                <a:ext uri="{FF2B5EF4-FFF2-40B4-BE49-F238E27FC236}">
                  <a16:creationId xmlns:a16="http://schemas.microsoft.com/office/drawing/2014/main" xmlns="" id="{B922D37A-5A96-E5D0-C485-E8157F4E2ED8}"/>
                </a:ext>
              </a:extLst>
            </p:cNvPr>
            <p:cNvSpPr txBox="1">
              <a:spLocks/>
            </p:cNvSpPr>
            <p:nvPr/>
          </p:nvSpPr>
          <p:spPr>
            <a:xfrm>
              <a:off x="2782153" y="2012074"/>
              <a:ext cx="3912161" cy="969700"/>
            </a:xfrm>
            <a:prstGeom prst="rect">
              <a:avLst/>
            </a:prstGeom>
          </p:spPr>
          <p:txBody>
            <a:bodyPr lIns="121920" tIns="60960" rIns="121920" bIns="60960" anchor="t">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Variables </a:t>
              </a:r>
              <a:r>
                <a:rPr lang="es-ES" sz="4267" b="1" smtClean="0">
                  <a:solidFill>
                    <a:schemeClr val="bg1"/>
                  </a:solidFill>
                  <a:latin typeface="Verdana"/>
                  <a:ea typeface="Verdana"/>
                  <a:cs typeface="+mj-lt"/>
                </a:rPr>
                <a:t>Dummy</a:t>
              </a:r>
            </a:p>
            <a:p>
              <a:r>
                <a:rPr lang="es-ES" sz="4267" b="1">
                  <a:solidFill>
                    <a:schemeClr val="bg1"/>
                  </a:solidFill>
                  <a:latin typeface="Verdana"/>
                  <a:ea typeface="Verdana"/>
                  <a:cs typeface="+mj-lt"/>
                </a:rPr>
                <a:t> </a:t>
              </a:r>
              <a:r>
                <a:rPr lang="es-ES" sz="4267" b="1" smtClean="0">
                  <a:solidFill>
                    <a:schemeClr val="bg1"/>
                  </a:solidFill>
                  <a:latin typeface="Verdana"/>
                  <a:ea typeface="Verdana"/>
                  <a:cs typeface="+mj-lt"/>
                </a:rPr>
                <a:t> (One hot encoding)</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6" name="Conector recto 5">
              <a:extLst>
                <a:ext uri="{FF2B5EF4-FFF2-40B4-BE49-F238E27FC236}">
                  <a16:creationId xmlns:a16="http://schemas.microsoft.com/office/drawing/2014/main" xmlns="" id="{37EA0076-F26D-845D-19A3-81F443B31AAD}"/>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6613520"/>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978729"/>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Tenemos este conjunto de datos, para realizar un modelo de Regresión Lineal</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3709100730"/>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Tree>
    <p:extLst>
      <p:ext uri="{BB962C8B-B14F-4D97-AF65-F5344CB8AC3E}">
        <p14:creationId xmlns:p14="http://schemas.microsoft.com/office/powerpoint/2010/main" val="38714957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13</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endParaRPr baseline="-25000">
              <a:latin typeface="Verdana" panose="020B0604030504040204" pitchFamily="34" charset="0"/>
              <a:ea typeface="Verdana" panose="020B0604030504040204" pitchFamily="34" charset="0"/>
            </a:endParaRPr>
          </a:p>
        </p:txBody>
      </p:sp>
      <p:sp>
        <p:nvSpPr>
          <p:cNvPr id="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38099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14</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620700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15</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694011143"/>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a:stCxn id="5" idx="3"/>
          </p:cNvCxnSpPr>
          <p:nvPr/>
        </p:nvCxnSpPr>
        <p:spPr>
          <a:xfrm flipV="1">
            <a:off x="8329608" y="2471738"/>
            <a:ext cx="585792" cy="450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8329607" y="2471738"/>
            <a:ext cx="2214568" cy="13069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63317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16</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308726609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p:nvPr/>
        </p:nvCxnSpPr>
        <p:spPr>
          <a:xfrm flipV="1">
            <a:off x="8329608" y="2914650"/>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327638" y="4224337"/>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780585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17</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cxnSp>
        <p:nvCxnSpPr>
          <p:cNvPr id="6" name="Straight Arrow Connector 5"/>
          <p:cNvCxnSpPr/>
          <p:nvPr/>
        </p:nvCxnSpPr>
        <p:spPr>
          <a:xfrm>
            <a:off x="8327637" y="335041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27637" y="378856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7636" y="4660107"/>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222884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1"/>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18</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1713693182"/>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4" name="Left Brace 3"/>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056519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19</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04968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D606105-B8C3-0393-1749-40D8A2A92694}"/>
              </a:ext>
            </a:extLst>
          </p:cNvPr>
          <p:cNvSpPr txBox="1">
            <a:spLocks/>
          </p:cNvSpPr>
          <p:nvPr/>
        </p:nvSpPr>
        <p:spPr>
          <a:xfrm>
            <a:off x="27984" y="3216602"/>
            <a:ext cx="1097339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Regresión Lineal Múltiple</a:t>
            </a:r>
            <a:endParaRPr lang="es-ES" sz="8800" dirty="0"/>
          </a:p>
          <a:p>
            <a:endParaRPr lang="es-MX" sz="8800" dirty="0"/>
          </a:p>
        </p:txBody>
      </p:sp>
      <p:grpSp>
        <p:nvGrpSpPr>
          <p:cNvPr id="3" name="Grupo 2">
            <a:extLst>
              <a:ext uri="{FF2B5EF4-FFF2-40B4-BE49-F238E27FC236}">
                <a16:creationId xmlns:a16="http://schemas.microsoft.com/office/drawing/2014/main" xmlns="" id="{18F56F26-9C1E-2E41-5156-8B6067E0C46C}"/>
              </a:ext>
            </a:extLst>
          </p:cNvPr>
          <p:cNvGrpSpPr/>
          <p:nvPr/>
        </p:nvGrpSpPr>
        <p:grpSpPr>
          <a:xfrm>
            <a:off x="823585" y="2605523"/>
            <a:ext cx="6391603" cy="1469944"/>
            <a:chOff x="2782153" y="1879316"/>
            <a:chExt cx="3912161" cy="1102458"/>
          </a:xfrm>
        </p:grpSpPr>
        <p:sp>
          <p:nvSpPr>
            <p:cNvPr id="4" name="Título 1">
              <a:extLst>
                <a:ext uri="{FF2B5EF4-FFF2-40B4-BE49-F238E27FC236}">
                  <a16:creationId xmlns:a16="http://schemas.microsoft.com/office/drawing/2014/main" xmlns=""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Regresión Lineal Múltiple</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a16="http://schemas.microsoft.com/office/drawing/2014/main" xmlns=""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2483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20</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0" y="5522574"/>
            <a:ext cx="962025" cy="962025"/>
          </a:xfrm>
          <a:prstGeom prst="rect">
            <a:avLst/>
          </a:prstGeom>
        </p:spPr>
      </p:pic>
      <p:cxnSp>
        <p:nvCxnSpPr>
          <p:cNvPr id="12" name="Straight Connector 11"/>
          <p:cNvCxnSpPr/>
          <p:nvPr/>
        </p:nvCxnSpPr>
        <p:spPr>
          <a:xfrm>
            <a:off x="10277281" y="2695901"/>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0510682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20" name="Left Brace 1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Rectangle 19"/>
          <p:cNvGrpSpPr/>
          <p:nvPr/>
        </p:nvGrpSpPr>
        <p:grpSpPr>
          <a:xfrm>
            <a:off x="5457166" y="3273245"/>
            <a:ext cx="3048000" cy="931338"/>
            <a:chOff x="0" y="-1"/>
            <a:chExt cx="3048000" cy="931336"/>
          </a:xfrm>
        </p:grpSpPr>
        <p:sp>
          <p:nvSpPr>
            <p:cNvPr id="25" name="Rectangle"/>
            <p:cNvSpPr/>
            <p:nvPr/>
          </p:nvSpPr>
          <p:spPr>
            <a:xfrm>
              <a:off x="0" y="-1"/>
              <a:ext cx="3048000" cy="931336"/>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3200" b="1">
                  <a:solidFill>
                    <a:srgbClr val="FFFFFF"/>
                  </a:solidFill>
                  <a:latin typeface="Montserrat Light"/>
                  <a:ea typeface="Montserrat Light"/>
                  <a:cs typeface="Montserrat Light"/>
                  <a:sym typeface="Montserrat Light"/>
                </a:defRPr>
              </a:pPr>
              <a:endParaRPr>
                <a:latin typeface="Verdana" panose="020B0604030504040204" pitchFamily="34" charset="0"/>
                <a:ea typeface="Verdana" panose="020B0604030504040204" pitchFamily="34" charset="0"/>
              </a:endParaRPr>
            </a:p>
          </p:txBody>
        </p:sp>
        <p:sp>
          <p:nvSpPr>
            <p:cNvPr id="26" name="D2 = 1 - D1"/>
            <p:cNvSpPr txBox="1"/>
            <p:nvPr/>
          </p:nvSpPr>
          <p:spPr>
            <a:xfrm>
              <a:off x="0" y="173281"/>
              <a:ext cx="3048000" cy="584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sz="32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 = 1 - D</a:t>
              </a:r>
              <a:r>
                <a:rPr baseline="-25000">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422319683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fill="hold" grpId="1" nodeType="clickEffect">
                                  <p:stCondLst>
                                    <p:cond delay="0"/>
                                  </p:stCondLst>
                                  <p:iterate>
                                    <p:tmAbs val="0"/>
                                  </p:iterate>
                                  <p:childTnLst>
                                    <p:animEffect transition="out" filter="fade">
                                      <p:cBhvr>
                                        <p:cTn id="17" dur="500" fill="hold"/>
                                        <p:tgtEl>
                                          <p:spTgt spid="22"/>
                                        </p:tgtEl>
                                      </p:cBhvr>
                                    </p:animEffect>
                                    <p:set>
                                      <p:cBhvr>
                                        <p:cTn id="18"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advAuto="0"/>
      <p:bldP spid="2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22</a:t>
            </a:fld>
            <a:endParaRPr lang="es-MX"/>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80124702"/>
              </p:ext>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a16="http://schemas.microsoft.com/office/drawing/2014/main" xmlns="" val="3824228278"/>
                    </a:ext>
                  </a:extLst>
                </a:gridCol>
                <a:gridCol w="1601073">
                  <a:extLst>
                    <a:ext uri="{9D8B030D-6E8A-4147-A177-3AD203B41FA5}">
                      <a16:colId xmlns:a16="http://schemas.microsoft.com/office/drawing/2014/main" xmlns="" val="1621641954"/>
                    </a:ext>
                  </a:extLst>
                </a:gridCol>
                <a:gridCol w="1601073"/>
                <a:gridCol w="1601073"/>
                <a:gridCol w="1601073">
                  <a:extLst>
                    <a:ext uri="{9D8B030D-6E8A-4147-A177-3AD203B41FA5}">
                      <a16:colId xmlns:a16="http://schemas.microsoft.com/office/drawing/2014/main" xmlns=""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graphicFrame>
        <p:nvGraphicFramePr>
          <p:cNvPr id="15" name="Table 3">
            <a:extLst>
              <a:ext uri="{FF2B5EF4-FFF2-40B4-BE49-F238E27FC236}">
                <a16:creationId xmlns:a16="http://schemas.microsoft.com/office/drawing/2014/main" xmlns="" id="{422A8208-A563-A55B-5344-09BD741BE766}"/>
              </a:ext>
            </a:extLst>
          </p:cNvPr>
          <p:cNvGraphicFramePr>
            <a:graphicFrameLocks noGrp="1"/>
          </p:cNvGraphicFramePr>
          <p:nvPr>
            <p:extLst>
              <p:ext uri="{D42A27DB-BD31-4B8C-83A1-F6EECF244321}">
                <p14:modId xmlns:p14="http://schemas.microsoft.com/office/powerpoint/2010/main" val="757217699"/>
              </p:ext>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a16="http://schemas.microsoft.com/office/drawing/2014/main" xmlns=""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a16="http://schemas.microsoft.com/office/drawing/2014/main" xmlns=""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10" name="Left Brace 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Rectangle 68">
            <a:extLst>
              <a:ext uri="{FF2B5EF4-FFF2-40B4-BE49-F238E27FC236}">
                <a16:creationId xmlns="" xmlns:a16="http://schemas.microsoft.com/office/drawing/2014/main"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68">
            <a:extLst>
              <a:ext uri="{FF2B5EF4-FFF2-40B4-BE49-F238E27FC236}">
                <a16:creationId xmlns="" xmlns:a16="http://schemas.microsoft.com/office/drawing/2014/main" id="{2E170935-075B-E9F1-39F5-718251B4ECCC}"/>
              </a:ext>
            </a:extLst>
          </p:cNvPr>
          <p:cNvSpPr/>
          <p:nvPr/>
        </p:nvSpPr>
        <p:spPr>
          <a:xfrm>
            <a:off x="8351673" y="5762252"/>
            <a:ext cx="3466701" cy="757130"/>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Siempre debemos omitir una variable, para evitar la multicolinealidad entre variables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2" descr="Picture 2"/>
          <p:cNvPicPr>
            <a:picLocks noChangeAspect="1"/>
          </p:cNvPicPr>
          <p:nvPr/>
        </p:nvPicPr>
        <p:blipFill>
          <a:blip r:embed="rId3"/>
          <a:stretch>
            <a:fillRect/>
          </a:stretch>
        </p:blipFill>
        <p:spPr>
          <a:xfrm>
            <a:off x="10773427" y="4809170"/>
            <a:ext cx="838201" cy="838200"/>
          </a:xfrm>
          <a:prstGeom prst="rect">
            <a:avLst/>
          </a:prstGeom>
          <a:ln w="12700">
            <a:miter lim="400000"/>
          </a:ln>
        </p:spPr>
      </p:pic>
    </p:spTree>
    <p:extLst>
      <p:ext uri="{BB962C8B-B14F-4D97-AF65-F5344CB8AC3E}">
        <p14:creationId xmlns:p14="http://schemas.microsoft.com/office/powerpoint/2010/main" val="256782339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AECF0F1D-C308-BF13-5B7D-2AF3F7F37ED8}"/>
              </a:ext>
            </a:extLst>
          </p:cNvPr>
          <p:cNvPicPr>
            <a:picLocks noChangeAspect="1"/>
          </p:cNvPicPr>
          <p:nvPr/>
        </p:nvPicPr>
        <p:blipFill>
          <a:blip r:embed="rId2"/>
          <a:stretch>
            <a:fillRect/>
          </a:stretch>
        </p:blipFill>
        <p:spPr>
          <a:xfrm>
            <a:off x="0" y="0"/>
            <a:ext cx="12192000" cy="6858000"/>
          </a:xfrm>
          <a:prstGeom prst="rect">
            <a:avLst/>
          </a:prstGeom>
        </p:spPr>
      </p:pic>
      <p:sp>
        <p:nvSpPr>
          <p:cNvPr id="29" name="Elipse 28">
            <a:extLst>
              <a:ext uri="{FF2B5EF4-FFF2-40B4-BE49-F238E27FC236}">
                <a16:creationId xmlns:a16="http://schemas.microsoft.com/office/drawing/2014/main" xmlns=""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a16="http://schemas.microsoft.com/office/drawing/2014/main" xmlns=""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a16="http://schemas.microsoft.com/office/drawing/2014/main" xmlns="" id="{D12FEC8B-F836-FC77-8973-F379E2719902}"/>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Como Construir un Modelo</a:t>
            </a:r>
            <a:endParaRPr lang="es-ES" sz="8800"/>
          </a:p>
          <a:p>
            <a:endParaRPr lang="es-MX" sz="8800"/>
          </a:p>
        </p:txBody>
      </p:sp>
      <p:grpSp>
        <p:nvGrpSpPr>
          <p:cNvPr id="4" name="Grupo 3">
            <a:extLst>
              <a:ext uri="{FF2B5EF4-FFF2-40B4-BE49-F238E27FC236}">
                <a16:creationId xmlns:a16="http://schemas.microsoft.com/office/drawing/2014/main" xmlns=""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xmlns=""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Como Construir un Modelo</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xmlns=""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5404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2"/>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24</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No incluir todas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Rectangle 12"/>
          <p:cNvGrpSpPr/>
          <p:nvPr/>
        </p:nvGrpSpPr>
        <p:grpSpPr>
          <a:xfrm>
            <a:off x="2027301" y="3245367"/>
            <a:ext cx="457200" cy="457200"/>
            <a:chOff x="0" y="0"/>
            <a:chExt cx="457200" cy="457200"/>
          </a:xfrm>
        </p:grpSpPr>
        <p:sp>
          <p:nvSpPr>
            <p:cNvPr id="52" name="Square"/>
            <p:cNvSpPr/>
            <p:nvPr/>
          </p:nvSpPr>
          <p:spPr>
            <a:xfrm>
              <a:off x="0" y="0"/>
              <a:ext cx="457200" cy="457200"/>
            </a:xfrm>
            <a:prstGeom prst="rect">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3" name="X2"/>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2</a:t>
              </a:r>
            </a:p>
          </p:txBody>
        </p:sp>
      </p:grpSp>
      <p:grpSp>
        <p:nvGrpSpPr>
          <p:cNvPr id="54" name="Rectangle 17"/>
          <p:cNvGrpSpPr/>
          <p:nvPr/>
        </p:nvGrpSpPr>
        <p:grpSpPr>
          <a:xfrm>
            <a:off x="3094101" y="3016767"/>
            <a:ext cx="457200" cy="457200"/>
            <a:chOff x="0" y="0"/>
            <a:chExt cx="457200" cy="457200"/>
          </a:xfrm>
        </p:grpSpPr>
        <p:sp>
          <p:nvSpPr>
            <p:cNvPr id="55" name="Square"/>
            <p:cNvSpPr/>
            <p:nvPr/>
          </p:nvSpPr>
          <p:spPr>
            <a:xfrm>
              <a:off x="0" y="0"/>
              <a:ext cx="457200" cy="457200"/>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6" name="X3"/>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3</a:t>
              </a:r>
            </a:p>
          </p:txBody>
        </p:sp>
      </p:grpSp>
      <p:grpSp>
        <p:nvGrpSpPr>
          <p:cNvPr id="57" name="Rectangle 18"/>
          <p:cNvGrpSpPr/>
          <p:nvPr/>
        </p:nvGrpSpPr>
        <p:grpSpPr>
          <a:xfrm>
            <a:off x="4237101" y="2940567"/>
            <a:ext cx="485775" cy="457200"/>
            <a:chOff x="0" y="0"/>
            <a:chExt cx="485775" cy="457200"/>
          </a:xfrm>
        </p:grpSpPr>
        <p:sp>
          <p:nvSpPr>
            <p:cNvPr id="58" name="Rectangle"/>
            <p:cNvSpPr/>
            <p:nvPr/>
          </p:nvSpPr>
          <p:spPr>
            <a:xfrm>
              <a:off x="0" y="0"/>
              <a:ext cx="485775" cy="457200"/>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9" name="X4"/>
            <p:cNvSpPr txBox="1"/>
            <p:nvPr/>
          </p:nvSpPr>
          <p:spPr>
            <a:xfrm>
              <a:off x="0" y="21462"/>
              <a:ext cx="485775"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4</a:t>
              </a:r>
            </a:p>
          </p:txBody>
        </p:sp>
      </p:grpSp>
      <p:grpSp>
        <p:nvGrpSpPr>
          <p:cNvPr id="60" name="Rectangle 20"/>
          <p:cNvGrpSpPr/>
          <p:nvPr/>
        </p:nvGrpSpPr>
        <p:grpSpPr>
          <a:xfrm>
            <a:off x="5303901" y="3016767"/>
            <a:ext cx="457200" cy="457200"/>
            <a:chOff x="0" y="0"/>
            <a:chExt cx="457200" cy="457200"/>
          </a:xfrm>
        </p:grpSpPr>
        <p:sp>
          <p:nvSpPr>
            <p:cNvPr id="61" name="Square"/>
            <p:cNvSpPr/>
            <p:nvPr/>
          </p:nvSpPr>
          <p:spPr>
            <a:xfrm>
              <a:off x="0" y="0"/>
              <a:ext cx="457200" cy="457200"/>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2" name="X5"/>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5</a:t>
              </a:r>
            </a:p>
          </p:txBody>
        </p:sp>
      </p:grpSp>
      <p:grpSp>
        <p:nvGrpSpPr>
          <p:cNvPr id="63" name="Rectangle 21"/>
          <p:cNvGrpSpPr/>
          <p:nvPr/>
        </p:nvGrpSpPr>
        <p:grpSpPr>
          <a:xfrm>
            <a:off x="6142101" y="3550167"/>
            <a:ext cx="457200" cy="457200"/>
            <a:chOff x="0" y="0"/>
            <a:chExt cx="457200" cy="457200"/>
          </a:xfrm>
        </p:grpSpPr>
        <p:sp>
          <p:nvSpPr>
            <p:cNvPr id="64" name="Square"/>
            <p:cNvSpPr/>
            <p:nvPr/>
          </p:nvSpPr>
          <p:spPr>
            <a:xfrm>
              <a:off x="0" y="0"/>
              <a:ext cx="457200" cy="45720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5" name="X6"/>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6</a:t>
              </a:r>
            </a:p>
          </p:txBody>
        </p:sp>
      </p:grpSp>
      <p:grpSp>
        <p:nvGrpSpPr>
          <p:cNvPr id="66" name="Rectangle 22"/>
          <p:cNvGrpSpPr/>
          <p:nvPr/>
        </p:nvGrpSpPr>
        <p:grpSpPr>
          <a:xfrm>
            <a:off x="1417701" y="4312167"/>
            <a:ext cx="457200" cy="457200"/>
            <a:chOff x="0" y="0"/>
            <a:chExt cx="457200" cy="457200"/>
          </a:xfrm>
        </p:grpSpPr>
        <p:sp>
          <p:nvSpPr>
            <p:cNvPr id="67" name="Square"/>
            <p:cNvSpPr/>
            <p:nvPr/>
          </p:nvSpPr>
          <p:spPr>
            <a:xfrm>
              <a:off x="0" y="0"/>
              <a:ext cx="457200" cy="457200"/>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8" name="X1"/>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1</a:t>
              </a:r>
            </a:p>
          </p:txBody>
        </p:sp>
      </p:grpSp>
      <p:grpSp>
        <p:nvGrpSpPr>
          <p:cNvPr id="69" name="Rectangle 24"/>
          <p:cNvGrpSpPr/>
          <p:nvPr/>
        </p:nvGrpSpPr>
        <p:grpSpPr>
          <a:xfrm>
            <a:off x="6599301" y="4312167"/>
            <a:ext cx="457200" cy="457200"/>
            <a:chOff x="0" y="0"/>
            <a:chExt cx="457200" cy="457200"/>
          </a:xfrm>
        </p:grpSpPr>
        <p:sp>
          <p:nvSpPr>
            <p:cNvPr id="70" name="Square"/>
            <p:cNvSpPr/>
            <p:nvPr/>
          </p:nvSpPr>
          <p:spPr>
            <a:xfrm>
              <a:off x="0" y="0"/>
              <a:ext cx="457200" cy="45720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71" name="X7"/>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7</a:t>
              </a:r>
            </a:p>
          </p:txBody>
        </p:sp>
      </p:grpSp>
      <p:sp>
        <p:nvSpPr>
          <p:cNvPr id="72" name="Straight Arrow Connector 26"/>
          <p:cNvSpPr/>
          <p:nvPr/>
        </p:nvSpPr>
        <p:spPr>
          <a:xfrm>
            <a:off x="2332101" y="4540767"/>
            <a:ext cx="1143000" cy="0"/>
          </a:xfrm>
          <a:prstGeom prst="line">
            <a:avLst/>
          </a:prstGeom>
          <a:ln w="57150">
            <a:solidFill>
              <a:srgbClr val="4A7EBB"/>
            </a:solidFill>
            <a:tailEnd type="triangle"/>
          </a:ln>
        </p:spPr>
        <p:txBody>
          <a:bodyPr lIns="45719" rIns="45719"/>
          <a:lstStyle/>
          <a:p>
            <a:endParaRPr/>
          </a:p>
        </p:txBody>
      </p:sp>
      <p:sp>
        <p:nvSpPr>
          <p:cNvPr id="73" name="Straight Arrow Connector 27"/>
          <p:cNvSpPr/>
          <p:nvPr/>
        </p:nvSpPr>
        <p:spPr>
          <a:xfrm>
            <a:off x="2713101" y="3854966"/>
            <a:ext cx="990601" cy="457202"/>
          </a:xfrm>
          <a:prstGeom prst="line">
            <a:avLst/>
          </a:prstGeom>
          <a:ln w="57150">
            <a:solidFill>
              <a:srgbClr val="BE4B48"/>
            </a:solidFill>
            <a:tailEnd type="triangle"/>
          </a:ln>
        </p:spPr>
        <p:txBody>
          <a:bodyPr lIns="45719" rIns="45719"/>
          <a:lstStyle/>
          <a:p>
            <a:endParaRPr/>
          </a:p>
        </p:txBody>
      </p:sp>
      <p:sp>
        <p:nvSpPr>
          <p:cNvPr id="74" name="Straight Arrow Connector 29"/>
          <p:cNvSpPr/>
          <p:nvPr/>
        </p:nvSpPr>
        <p:spPr>
          <a:xfrm>
            <a:off x="3551301" y="3626366"/>
            <a:ext cx="457201" cy="533402"/>
          </a:xfrm>
          <a:prstGeom prst="line">
            <a:avLst/>
          </a:prstGeom>
          <a:ln w="57150">
            <a:solidFill>
              <a:srgbClr val="98B955"/>
            </a:solidFill>
            <a:tailEnd type="triangle"/>
          </a:ln>
        </p:spPr>
        <p:txBody>
          <a:bodyPr lIns="45719" rIns="45719"/>
          <a:lstStyle/>
          <a:p>
            <a:endParaRPr/>
          </a:p>
        </p:txBody>
      </p:sp>
      <p:sp>
        <p:nvSpPr>
          <p:cNvPr id="75" name="Straight Arrow Connector 31"/>
          <p:cNvSpPr/>
          <p:nvPr/>
        </p:nvSpPr>
        <p:spPr>
          <a:xfrm flipH="1">
            <a:off x="4313300" y="3550167"/>
            <a:ext cx="76202" cy="609600"/>
          </a:xfrm>
          <a:prstGeom prst="line">
            <a:avLst/>
          </a:prstGeom>
          <a:ln w="57150">
            <a:solidFill>
              <a:srgbClr val="7D60A0"/>
            </a:solidFill>
            <a:tailEnd type="triangle"/>
          </a:ln>
        </p:spPr>
        <p:txBody>
          <a:bodyPr lIns="45719" rIns="45719"/>
          <a:lstStyle/>
          <a:p>
            <a:endParaRPr/>
          </a:p>
        </p:txBody>
      </p:sp>
      <p:grpSp>
        <p:nvGrpSpPr>
          <p:cNvPr id="76" name="Rectangle 34"/>
          <p:cNvGrpSpPr/>
          <p:nvPr/>
        </p:nvGrpSpPr>
        <p:grpSpPr>
          <a:xfrm>
            <a:off x="4008501" y="4312167"/>
            <a:ext cx="457200" cy="457200"/>
            <a:chOff x="0" y="0"/>
            <a:chExt cx="457200" cy="457200"/>
          </a:xfrm>
        </p:grpSpPr>
        <p:sp>
          <p:nvSpPr>
            <p:cNvPr id="77" name="Square"/>
            <p:cNvSpPr/>
            <p:nvPr/>
          </p:nvSpPr>
          <p:spPr>
            <a:xfrm>
              <a:off x="0" y="0"/>
              <a:ext cx="457200" cy="457200"/>
            </a:xfrm>
            <a:prstGeom prst="rect">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8" name="y"/>
            <p:cNvSpPr txBox="1"/>
            <p:nvPr/>
          </p:nvSpPr>
          <p:spPr>
            <a:xfrm>
              <a:off x="0" y="43180"/>
              <a:ext cx="4572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b="1">
                  <a:solidFill>
                    <a:srgbClr val="FFFFFF"/>
                  </a:solidFill>
                  <a:latin typeface="Montserrat Light"/>
                  <a:ea typeface="Montserrat Light"/>
                  <a:cs typeface="Montserrat Light"/>
                  <a:sym typeface="Montserrat Light"/>
                </a:defRPr>
              </a:lvl1pPr>
            </a:lstStyle>
            <a:p>
              <a:r>
                <a:t>y</a:t>
              </a:r>
            </a:p>
          </p:txBody>
        </p:sp>
      </p:grpSp>
      <p:sp>
        <p:nvSpPr>
          <p:cNvPr id="79" name="Straight Arrow Connector 40"/>
          <p:cNvSpPr/>
          <p:nvPr/>
        </p:nvSpPr>
        <p:spPr>
          <a:xfrm flipH="1">
            <a:off x="4694301" y="3626367"/>
            <a:ext cx="762001" cy="609600"/>
          </a:xfrm>
          <a:prstGeom prst="line">
            <a:avLst/>
          </a:prstGeom>
          <a:ln w="57150">
            <a:solidFill>
              <a:srgbClr val="46AAC4"/>
            </a:solidFill>
            <a:tailEnd type="triangle"/>
          </a:ln>
        </p:spPr>
        <p:txBody>
          <a:bodyPr lIns="45719" rIns="45719"/>
          <a:lstStyle/>
          <a:p>
            <a:endParaRPr/>
          </a:p>
        </p:txBody>
      </p:sp>
      <p:sp>
        <p:nvSpPr>
          <p:cNvPr id="80" name="Straight Arrow Connector 42"/>
          <p:cNvSpPr/>
          <p:nvPr/>
        </p:nvSpPr>
        <p:spPr>
          <a:xfrm flipH="1">
            <a:off x="4922901" y="4007367"/>
            <a:ext cx="990601" cy="381000"/>
          </a:xfrm>
          <a:prstGeom prst="line">
            <a:avLst/>
          </a:prstGeom>
          <a:ln w="57150">
            <a:solidFill>
              <a:srgbClr val="F69240"/>
            </a:solidFill>
            <a:tailEnd type="triangle"/>
          </a:ln>
        </p:spPr>
        <p:txBody>
          <a:bodyPr lIns="45719" rIns="45719"/>
          <a:lstStyle/>
          <a:p>
            <a:endParaRPr/>
          </a:p>
        </p:txBody>
      </p:sp>
      <p:sp>
        <p:nvSpPr>
          <p:cNvPr id="81" name="Straight Arrow Connector 44"/>
          <p:cNvSpPr/>
          <p:nvPr/>
        </p:nvSpPr>
        <p:spPr>
          <a:xfrm flipH="1">
            <a:off x="4922901" y="4540767"/>
            <a:ext cx="1219200" cy="0"/>
          </a:xfrm>
          <a:prstGeom prst="line">
            <a:avLst/>
          </a:prstGeom>
          <a:ln w="57150">
            <a:solidFill>
              <a:srgbClr val="000000"/>
            </a:solidFill>
            <a:tailEnd type="triangle"/>
          </a:ln>
        </p:spPr>
        <p:txBody>
          <a:bodyPr lIns="45719" rIns="45719"/>
          <a:lstStyle/>
          <a:p>
            <a:endParaRPr/>
          </a:p>
        </p:txBody>
      </p:sp>
      <p:pic>
        <p:nvPicPr>
          <p:cNvPr id="82" name="Picture 2" descr="Picture 2"/>
          <p:cNvPicPr>
            <a:picLocks noChangeAspect="1"/>
          </p:cNvPicPr>
          <p:nvPr/>
        </p:nvPicPr>
        <p:blipFill>
          <a:blip r:embed="rId3"/>
          <a:stretch>
            <a:fillRect/>
          </a:stretch>
        </p:blipFill>
        <p:spPr>
          <a:xfrm>
            <a:off x="1798701" y="3092967"/>
            <a:ext cx="838200" cy="838200"/>
          </a:xfrm>
          <a:prstGeom prst="rect">
            <a:avLst/>
          </a:prstGeom>
          <a:ln w="12700">
            <a:miter lim="400000"/>
          </a:ln>
        </p:spPr>
      </p:pic>
      <p:pic>
        <p:nvPicPr>
          <p:cNvPr id="83" name="Picture 2" descr="Picture 2"/>
          <p:cNvPicPr>
            <a:picLocks noChangeAspect="1"/>
          </p:cNvPicPr>
          <p:nvPr/>
        </p:nvPicPr>
        <p:blipFill>
          <a:blip r:embed="rId3"/>
          <a:stretch>
            <a:fillRect/>
          </a:stretch>
        </p:blipFill>
        <p:spPr>
          <a:xfrm>
            <a:off x="4084701" y="2788167"/>
            <a:ext cx="838200" cy="838200"/>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5075301" y="2864367"/>
            <a:ext cx="838200" cy="838200"/>
          </a:xfrm>
          <a:prstGeom prst="rect">
            <a:avLst/>
          </a:prstGeom>
          <a:ln w="12700">
            <a:miter lim="400000"/>
          </a:ln>
        </p:spPr>
      </p:pic>
      <p:pic>
        <p:nvPicPr>
          <p:cNvPr id="85" name="Picture 2" descr="Picture 2"/>
          <p:cNvPicPr>
            <a:picLocks noChangeAspect="1"/>
          </p:cNvPicPr>
          <p:nvPr/>
        </p:nvPicPr>
        <p:blipFill>
          <a:blip r:embed="rId3"/>
          <a:stretch>
            <a:fillRect/>
          </a:stretch>
        </p:blipFill>
        <p:spPr>
          <a:xfrm>
            <a:off x="6408801" y="4131192"/>
            <a:ext cx="838200" cy="838200"/>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87" y="4769367"/>
            <a:ext cx="933627" cy="1314771"/>
          </a:xfrm>
          <a:prstGeom prst="rect">
            <a:avLst/>
          </a:prstGeom>
        </p:spPr>
      </p:pic>
    </p:spTree>
    <p:extLst>
      <p:ext uri="{BB962C8B-B14F-4D97-AF65-F5344CB8AC3E}">
        <p14:creationId xmlns:p14="http://schemas.microsoft.com/office/powerpoint/2010/main" val="32970883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76"/>
                                        </p:tgtEl>
                                        <p:attrNameLst>
                                          <p:attrName>style.visibility</p:attrName>
                                        </p:attrNameLst>
                                      </p:cBhvr>
                                      <p:to>
                                        <p:strVal val="visible"/>
                                      </p:to>
                                    </p:set>
                                    <p:anim calcmode="lin" valueType="num">
                                      <p:cBhvr>
                                        <p:cTn id="12" dur="1822" fill="hold"/>
                                        <p:tgtEl>
                                          <p:spTgt spid="76"/>
                                        </p:tgtEl>
                                        <p:attrNameLst>
                                          <p:attrName>ppt_x</p:attrName>
                                        </p:attrNameLst>
                                      </p:cBhvr>
                                      <p:tavLst>
                                        <p:tav tm="0">
                                          <p:val>
                                            <p:strVal val="#ppt_x"/>
                                          </p:val>
                                        </p:tav>
                                        <p:tav tm="100000">
                                          <p:val>
                                            <p:strVal val="#ppt_x"/>
                                          </p:val>
                                        </p:tav>
                                      </p:tavLst>
                                    </p:anim>
                                    <p:anim calcmode="lin" valueType="num">
                                      <p:cBhvr>
                                        <p:cTn id="13" dur="1822"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822"/>
                            </p:stCondLst>
                            <p:childTnLst>
                              <p:par>
                                <p:cTn id="15" presetID="23" presetClass="entr" presetSubtype="16" fill="hold" grpId="0" nodeType="afterEffect">
                                  <p:stCondLst>
                                    <p:cond delay="0"/>
                                  </p:stCondLst>
                                  <p:iterate>
                                    <p:tmAbs val="0"/>
                                  </p:iterate>
                                  <p:childTnLst>
                                    <p:set>
                                      <p:cBhvr>
                                        <p:cTn id="16" fill="hold"/>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childTnLst>
                                </p:cTn>
                              </p:par>
                            </p:childTnLst>
                          </p:cTn>
                        </p:par>
                        <p:par>
                          <p:cTn id="19" fill="hold">
                            <p:stCondLst>
                              <p:cond delay="2322"/>
                            </p:stCondLst>
                            <p:childTnLst>
                              <p:par>
                                <p:cTn id="20" presetID="1" presetClass="entr" presetSubtype="0" fill="hold" grpId="0" nodeType="afterEffect">
                                  <p:stCondLst>
                                    <p:cond delay="0"/>
                                  </p:stCondLst>
                                  <p:iterate>
                                    <p:tmAbs val="0"/>
                                  </p:iterate>
                                  <p:childTnLst>
                                    <p:set>
                                      <p:cBhvr>
                                        <p:cTn id="21" fill="hold"/>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p:tmAbs val="0"/>
                                  </p:iterate>
                                  <p:childTnLst>
                                    <p:set>
                                      <p:cBhvr>
                                        <p:cTn id="25" fill="hold"/>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grpId="0" nodeType="afterEffect">
                                  <p:stCondLst>
                                    <p:cond delay="0"/>
                                  </p:stCondLst>
                                  <p:iterate>
                                    <p:tmAbs val="0"/>
                                  </p:iterate>
                                  <p:childTnLst>
                                    <p:set>
                                      <p:cBhvr>
                                        <p:cTn id="30" fill="hold"/>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iterate>
                                    <p:tmAbs val="0"/>
                                  </p:iterate>
                                  <p:childTnLst>
                                    <p:set>
                                      <p:cBhvr>
                                        <p:cTn id="35" fill="hold"/>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iterate>
                                    <p:tmAbs val="0"/>
                                  </p:iterate>
                                  <p:childTnLst>
                                    <p:set>
                                      <p:cBhvr>
                                        <p:cTn id="40" fill="hold"/>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iterate>
                                    <p:tmAbs val="0"/>
                                  </p:iterate>
                                  <p:childTnLst>
                                    <p:set>
                                      <p:cBhvr>
                                        <p:cTn id="50" fill="hold"/>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7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7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8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advAuto="0"/>
      <p:bldP spid="54" grpId="0" animBg="1" advAuto="0"/>
      <p:bldP spid="57" grpId="0" animBg="1" advAuto="0"/>
      <p:bldP spid="60" grpId="0" animBg="1" advAuto="0"/>
      <p:bldP spid="63" grpId="0" animBg="1" advAuto="0"/>
      <p:bldP spid="66" grpId="0" animBg="1" advAuto="0"/>
      <p:bldP spid="69" grpId="0" animBg="1" advAuto="0"/>
      <p:bldP spid="72" grpId="0" animBg="1" advAuto="0"/>
      <p:bldP spid="73" grpId="0" animBg="1" advAuto="0"/>
      <p:bldP spid="74" grpId="0" animBg="1" advAuto="0"/>
      <p:bldP spid="75" grpId="0" animBg="1" advAuto="0"/>
      <p:bldP spid="76"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25</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Picture 2" descr="Picture 2"/>
          <p:cNvPicPr>
            <a:picLocks noChangeAspect="1"/>
          </p:cNvPicPr>
          <p:nvPr/>
        </p:nvPicPr>
        <p:blipFill>
          <a:blip r:embed="rId3"/>
          <a:stretch>
            <a:fillRect/>
          </a:stretch>
        </p:blipFill>
        <p:spPr>
          <a:xfrm>
            <a:off x="1149261" y="1939715"/>
            <a:ext cx="3971923" cy="2276193"/>
          </a:xfrm>
          <a:prstGeom prst="rect">
            <a:avLst/>
          </a:prstGeom>
          <a:ln w="12700">
            <a:miter lim="400000"/>
          </a:ln>
        </p:spPr>
      </p:pic>
      <p:pic>
        <p:nvPicPr>
          <p:cNvPr id="46" name="Picture 4" descr="Picture 4"/>
          <p:cNvPicPr>
            <a:picLocks noChangeAspect="1"/>
          </p:cNvPicPr>
          <p:nvPr/>
        </p:nvPicPr>
        <p:blipFill>
          <a:blip r:embed="rId4"/>
          <a:stretch>
            <a:fillRect/>
          </a:stretch>
        </p:blipFill>
        <p:spPr>
          <a:xfrm>
            <a:off x="5748398" y="3179302"/>
            <a:ext cx="5850579" cy="2922377"/>
          </a:xfrm>
          <a:prstGeom prst="rect">
            <a:avLst/>
          </a:prstGeom>
          <a:ln w="12700">
            <a:miter lim="400000"/>
          </a:ln>
        </p:spPr>
      </p:pic>
    </p:spTree>
    <p:extLst>
      <p:ext uri="{BB962C8B-B14F-4D97-AF65-F5344CB8AC3E}">
        <p14:creationId xmlns:p14="http://schemas.microsoft.com/office/powerpoint/2010/main" val="33345410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xmlns="" id="{D5FD1066-7FA1-9BF9-22F0-F52B6DDCD8D0}"/>
              </a:ext>
            </a:extLst>
          </p:cNvPr>
          <p:cNvSpPr>
            <a:spLocks noGrp="1"/>
          </p:cNvSpPr>
          <p:nvPr>
            <p:ph type="title" idx="4294967295"/>
          </p:nvPr>
        </p:nvSpPr>
        <p:spPr>
          <a:xfrm>
            <a:off x="0" y="596900"/>
            <a:ext cx="4460875" cy="1093788"/>
          </a:xfrm>
        </p:spPr>
        <p:txBody>
          <a:bodyPr>
            <a:normAutofit/>
          </a:bodyPr>
          <a:lstStyle/>
          <a:p>
            <a:pPr algn="l"/>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Como Construir</a:t>
            </a:r>
            <a:b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b="1">
                <a:solidFill>
                  <a:schemeClr val="bg1"/>
                </a:solidFill>
              </a:rPr>
              <a:t> </a:t>
            </a:r>
            <a:r>
              <a:rPr lang="es-MX" b="1" smtClean="0">
                <a:solidFill>
                  <a:schemeClr val="bg1"/>
                </a:solidFill>
              </a:rPr>
              <a:t> </a:t>
            </a:r>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un Modelo</a:t>
            </a:r>
            <a:endParaRPr lang="es-MX"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9490086" y="1825179"/>
            <a:ext cx="1512816" cy="783273"/>
          </a:xfrm>
        </p:spPr>
        <p:txBody>
          <a:bodyPr anchor="ctr">
            <a:noAutofit/>
          </a:bodyPr>
          <a:lstStyle/>
          <a:p>
            <a:pPr marL="0" indent="0">
              <a:lnSpc>
                <a:spcPct val="120000"/>
              </a:lnSpc>
              <a:buNone/>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 atrás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ángulo redondeado 21">
            <a:extLst>
              <a:ext uri="{FF2B5EF4-FFF2-40B4-BE49-F238E27FC236}">
                <a16:creationId xmlns:a16="http://schemas.microsoft.com/office/drawing/2014/main" xmlns="" id="{3DBA871A-6303-C777-4B01-A0E339FDED54}"/>
              </a:ext>
            </a:extLst>
          </p:cNvPr>
          <p:cNvSpPr/>
          <p:nvPr/>
        </p:nvSpPr>
        <p:spPr>
          <a:xfrm>
            <a:off x="8833784" y="1825179"/>
            <a:ext cx="2169117" cy="814000"/>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34" name="Conector recto 33">
            <a:extLst>
              <a:ext uri="{FF2B5EF4-FFF2-40B4-BE49-F238E27FC236}">
                <a16:creationId xmlns:a16="http://schemas.microsoft.com/office/drawing/2014/main" xmlns="" id="{21F806DC-C6B3-F756-0DBD-8DCE4F84D1AC}"/>
              </a:ext>
            </a:extLst>
          </p:cNvPr>
          <p:cNvCxnSpPr>
            <a:cxnSpLocks/>
            <a:endCxn id="15" idx="2"/>
          </p:cNvCxnSpPr>
          <p:nvPr/>
        </p:nvCxnSpPr>
        <p:spPr>
          <a:xfrm flipV="1">
            <a:off x="7943505" y="2232179"/>
            <a:ext cx="640215" cy="36280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xmlns="" id="{AA963904-3DBB-5789-9A33-191BF5A2488A}"/>
              </a:ext>
            </a:extLst>
          </p:cNvPr>
          <p:cNvCxnSpPr>
            <a:cxnSpLocks/>
            <a:endCxn id="39" idx="2"/>
          </p:cNvCxnSpPr>
          <p:nvPr/>
        </p:nvCxnSpPr>
        <p:spPr>
          <a:xfrm>
            <a:off x="8002277" y="4629150"/>
            <a:ext cx="504102" cy="2007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xmlns="" id="{75A76577-ACA6-28B3-1229-9030B7EE6F62}"/>
              </a:ext>
            </a:extLst>
          </p:cNvPr>
          <p:cNvCxnSpPr>
            <a:cxnSpLocks/>
            <a:endCxn id="21" idx="2"/>
          </p:cNvCxnSpPr>
          <p:nvPr/>
        </p:nvCxnSpPr>
        <p:spPr>
          <a:xfrm flipV="1">
            <a:off x="8234912" y="3501863"/>
            <a:ext cx="611409" cy="1417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xmlns="" id="{73FE5D08-2696-0ACD-9910-8442BC74C958}"/>
              </a:ext>
            </a:extLst>
          </p:cNvPr>
          <p:cNvSpPr>
            <a:spLocks noChangeAspect="1"/>
          </p:cNvSpPr>
          <p:nvPr/>
        </p:nvSpPr>
        <p:spPr>
          <a:xfrm>
            <a:off x="8583720" y="1825179"/>
            <a:ext cx="814000" cy="814000"/>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Subtítulo 2">
            <a:extLst>
              <a:ext uri="{FF2B5EF4-FFF2-40B4-BE49-F238E27FC236}">
                <a16:creationId xmlns:a16="http://schemas.microsoft.com/office/drawing/2014/main" xmlns="" id="{BF73BC5E-0539-F36A-43DA-DD719CB8E452}"/>
              </a:ext>
            </a:extLst>
          </p:cNvPr>
          <p:cNvSpPr txBox="1">
            <a:spLocks/>
          </p:cNvSpPr>
          <p:nvPr/>
        </p:nvSpPr>
        <p:spPr>
          <a:xfrm>
            <a:off x="9672130" y="3056003"/>
            <a:ext cx="1529313" cy="834647"/>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 adelante</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ángulo redondeado 19">
            <a:extLst>
              <a:ext uri="{FF2B5EF4-FFF2-40B4-BE49-F238E27FC236}">
                <a16:creationId xmlns:a16="http://schemas.microsoft.com/office/drawing/2014/main" xmlns="" id="{A1297788-B99E-774F-BB1B-98829BDDAE53}"/>
              </a:ext>
            </a:extLst>
          </p:cNvPr>
          <p:cNvSpPr/>
          <p:nvPr/>
        </p:nvSpPr>
        <p:spPr>
          <a:xfrm>
            <a:off x="9042012" y="3056003"/>
            <a:ext cx="2169117" cy="834647"/>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21" name="Elipse 20">
            <a:extLst>
              <a:ext uri="{FF2B5EF4-FFF2-40B4-BE49-F238E27FC236}">
                <a16:creationId xmlns:a16="http://schemas.microsoft.com/office/drawing/2014/main" xmlns="" id="{BAC61721-0029-FC25-8D50-459A3D1E4395}"/>
              </a:ext>
            </a:extLst>
          </p:cNvPr>
          <p:cNvSpPr>
            <a:spLocks noChangeAspect="1"/>
          </p:cNvSpPr>
          <p:nvPr/>
        </p:nvSpPr>
        <p:spPr>
          <a:xfrm>
            <a:off x="8846321" y="3094863"/>
            <a:ext cx="814000" cy="81400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Subtítulo 2">
            <a:extLst>
              <a:ext uri="{FF2B5EF4-FFF2-40B4-BE49-F238E27FC236}">
                <a16:creationId xmlns:a16="http://schemas.microsoft.com/office/drawing/2014/main" xmlns="" id="{43AEF69B-5F12-54B0-11C3-7732800B0B01}"/>
              </a:ext>
            </a:extLst>
          </p:cNvPr>
          <p:cNvSpPr txBox="1">
            <a:spLocks/>
          </p:cNvSpPr>
          <p:nvPr/>
        </p:nvSpPr>
        <p:spPr>
          <a:xfrm>
            <a:off x="9348817" y="4384057"/>
            <a:ext cx="1529313" cy="860994"/>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bidireccional</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ángulo redondeado 34">
            <a:extLst>
              <a:ext uri="{FF2B5EF4-FFF2-40B4-BE49-F238E27FC236}">
                <a16:creationId xmlns:a16="http://schemas.microsoft.com/office/drawing/2014/main" xmlns="" id="{4FBE715C-F0D6-481F-49E9-3A0F93EDBE0B}"/>
              </a:ext>
            </a:extLst>
          </p:cNvPr>
          <p:cNvSpPr/>
          <p:nvPr/>
        </p:nvSpPr>
        <p:spPr>
          <a:xfrm>
            <a:off x="8720531" y="4375925"/>
            <a:ext cx="2169117" cy="86099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9" name="Elipse 38">
            <a:extLst>
              <a:ext uri="{FF2B5EF4-FFF2-40B4-BE49-F238E27FC236}">
                <a16:creationId xmlns:a16="http://schemas.microsoft.com/office/drawing/2014/main" xmlns="" id="{5F6F1CA0-6C33-3595-5852-4B6BD79D6039}"/>
              </a:ext>
            </a:extLst>
          </p:cNvPr>
          <p:cNvSpPr>
            <a:spLocks noChangeAspect="1"/>
          </p:cNvSpPr>
          <p:nvPr/>
        </p:nvSpPr>
        <p:spPr>
          <a:xfrm>
            <a:off x="8506379" y="4422919"/>
            <a:ext cx="814000" cy="814000"/>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Subtítulo 2">
            <a:extLst>
              <a:ext uri="{FF2B5EF4-FFF2-40B4-BE49-F238E27FC236}">
                <a16:creationId xmlns:a16="http://schemas.microsoft.com/office/drawing/2014/main" xmlns="" id="{CDB138A6-9157-37E6-A219-52AFEBC69346}"/>
              </a:ext>
            </a:extLst>
          </p:cNvPr>
          <p:cNvSpPr txBox="1">
            <a:spLocks/>
          </p:cNvSpPr>
          <p:nvPr/>
        </p:nvSpPr>
        <p:spPr>
          <a:xfrm>
            <a:off x="745133" y="1649819"/>
            <a:ext cx="4125264" cy="128301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467" smtClean="0">
                <a:solidFill>
                  <a:schemeClr val="bg1"/>
                </a:solidFill>
                <a:latin typeface="Verdana" panose="020B0604030504040204" pitchFamily="34" charset="0"/>
                <a:ea typeface="Verdana" panose="020B0604030504040204" pitchFamily="34" charset="0"/>
                <a:cs typeface="Verdana" panose="020B0604030504040204" pitchFamily="34" charset="0"/>
              </a:rPr>
              <a:t>Hay 5 métodos para construir modelos</a:t>
            </a:r>
            <a:endParaRPr lang="es-MX" sz="1467">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Elipse 46">
            <a:extLst>
              <a:ext uri="{FF2B5EF4-FFF2-40B4-BE49-F238E27FC236}">
                <a16:creationId xmlns:a16="http://schemas.microsoft.com/office/drawing/2014/main" xmlns="" id="{F7C5FBCA-5CE9-E59B-D5A7-646607C7D6CC}"/>
              </a:ext>
            </a:extLst>
          </p:cNvPr>
          <p:cNvSpPr/>
          <p:nvPr/>
        </p:nvSpPr>
        <p:spPr>
          <a:xfrm>
            <a:off x="7182169" y="248094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8" name="Imagen 7">
            <a:extLst>
              <a:ext uri="{FF2B5EF4-FFF2-40B4-BE49-F238E27FC236}">
                <a16:creationId xmlns:a16="http://schemas.microsoft.com/office/drawing/2014/main" xmlns="" id="{4954848B-8762-B924-2206-DA35E39D23CE}"/>
              </a:ext>
            </a:extLst>
          </p:cNvPr>
          <p:cNvPicPr>
            <a:picLocks noChangeAspect="1"/>
          </p:cNvPicPr>
          <p:nvPr/>
        </p:nvPicPr>
        <p:blipFill rotWithShape="1">
          <a:blip r:embed="rId2"/>
          <a:srcRect t="12802" b="9285"/>
          <a:stretch/>
        </p:blipFill>
        <p:spPr>
          <a:xfrm>
            <a:off x="-7947" y="3692316"/>
            <a:ext cx="6103947" cy="3167377"/>
          </a:xfrm>
          <a:prstGeom prst="rect">
            <a:avLst/>
          </a:prstGeom>
        </p:spPr>
      </p:pic>
      <p:sp>
        <p:nvSpPr>
          <p:cNvPr id="9" name="Circular 8">
            <a:extLst>
              <a:ext uri="{FF2B5EF4-FFF2-40B4-BE49-F238E27FC236}">
                <a16:creationId xmlns:a16="http://schemas.microsoft.com/office/drawing/2014/main" xmlns="" id="{A6A136A5-65DB-3D9D-6DAE-E85ED5674B31}"/>
              </a:ext>
            </a:extLst>
          </p:cNvPr>
          <p:cNvSpPr/>
          <p:nvPr/>
        </p:nvSpPr>
        <p:spPr>
          <a:xfrm flipH="1">
            <a:off x="4872230" y="2475717"/>
            <a:ext cx="2419721" cy="2419721"/>
          </a:xfrm>
          <a:prstGeom prst="pie">
            <a:avLst/>
          </a:prstGeom>
          <a:solidFill>
            <a:srgbClr val="8A42B7"/>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3" name="Rectángulo 12">
            <a:extLst>
              <a:ext uri="{FF2B5EF4-FFF2-40B4-BE49-F238E27FC236}">
                <a16:creationId xmlns:a16="http://schemas.microsoft.com/office/drawing/2014/main" xmlns="" id="{7B125558-BF31-231B-5ECD-6A9DF1AFFDE0}"/>
              </a:ext>
            </a:extLst>
          </p:cNvPr>
          <p:cNvSpPr/>
          <p:nvPr/>
        </p:nvSpPr>
        <p:spPr>
          <a:xfrm>
            <a:off x="-1" y="3690622"/>
            <a:ext cx="6075031" cy="3167377"/>
          </a:xfrm>
          <a:prstGeom prst="rect">
            <a:avLst/>
          </a:prstGeom>
          <a:gradFill flip="none" rotWithShape="1">
            <a:gsLst>
              <a:gs pos="42000">
                <a:srgbClr val="C125B7">
                  <a:alpha val="0"/>
                </a:srgbClr>
              </a:gs>
              <a:gs pos="71000">
                <a:srgbClr val="5E146C">
                  <a:alpha val="50250"/>
                </a:srgbClr>
              </a:gs>
              <a:gs pos="100000">
                <a:srgbClr val="3C0E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Elipse 13">
            <a:extLst>
              <a:ext uri="{FF2B5EF4-FFF2-40B4-BE49-F238E27FC236}">
                <a16:creationId xmlns:a16="http://schemas.microsoft.com/office/drawing/2014/main" xmlns="" id="{2018C2F8-2EDF-5B4E-6A1E-822708A4A377}"/>
              </a:ext>
            </a:extLst>
          </p:cNvPr>
          <p:cNvSpPr/>
          <p:nvPr/>
        </p:nvSpPr>
        <p:spPr>
          <a:xfrm>
            <a:off x="4698083" y="473176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Elipse 17">
            <a:extLst>
              <a:ext uri="{FF2B5EF4-FFF2-40B4-BE49-F238E27FC236}">
                <a16:creationId xmlns:a16="http://schemas.microsoft.com/office/drawing/2014/main" xmlns="" id="{FF22E42A-F3C6-9E10-A92D-5859B65DE45C}"/>
              </a:ext>
            </a:extLst>
          </p:cNvPr>
          <p:cNvSpPr/>
          <p:nvPr/>
        </p:nvSpPr>
        <p:spPr>
          <a:xfrm>
            <a:off x="3864451" y="360725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Arco 22">
            <a:extLst>
              <a:ext uri="{FF2B5EF4-FFF2-40B4-BE49-F238E27FC236}">
                <a16:creationId xmlns:a16="http://schemas.microsoft.com/office/drawing/2014/main" xmlns="" id="{6F952684-3259-3352-3EC5-374D7BBCC7AC}"/>
              </a:ext>
            </a:extLst>
          </p:cNvPr>
          <p:cNvSpPr/>
          <p:nvPr/>
        </p:nvSpPr>
        <p:spPr>
          <a:xfrm rot="2912096">
            <a:off x="4339586" y="2010392"/>
            <a:ext cx="3363849" cy="3363849"/>
          </a:xfrm>
          <a:prstGeom prst="arc">
            <a:avLst>
              <a:gd name="adj1" fmla="val 16200000"/>
              <a:gd name="adj2" fmla="val 5390287"/>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4" name="Arco 23">
            <a:extLst>
              <a:ext uri="{FF2B5EF4-FFF2-40B4-BE49-F238E27FC236}">
                <a16:creationId xmlns:a16="http://schemas.microsoft.com/office/drawing/2014/main" xmlns="" id="{45F85A48-8BA9-971C-4D7D-0B48180641FF}"/>
              </a:ext>
            </a:extLst>
          </p:cNvPr>
          <p:cNvSpPr/>
          <p:nvPr/>
        </p:nvSpPr>
        <p:spPr>
          <a:xfrm>
            <a:off x="3943432" y="1549044"/>
            <a:ext cx="4291481" cy="4291481"/>
          </a:xfrm>
          <a:prstGeom prst="arc">
            <a:avLst>
              <a:gd name="adj1" fmla="val 16200000"/>
              <a:gd name="adj2" fmla="val 108213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5" name="Elipse 24">
            <a:extLst>
              <a:ext uri="{FF2B5EF4-FFF2-40B4-BE49-F238E27FC236}">
                <a16:creationId xmlns:a16="http://schemas.microsoft.com/office/drawing/2014/main" xmlns="" id="{87E607B9-1D18-EC6E-3D85-AC2DD170F023}"/>
              </a:ext>
            </a:extLst>
          </p:cNvPr>
          <p:cNvSpPr/>
          <p:nvPr/>
        </p:nvSpPr>
        <p:spPr>
          <a:xfrm>
            <a:off x="5998491" y="1468922"/>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Subtítulo 2">
            <a:extLst>
              <a:ext uri="{FF2B5EF4-FFF2-40B4-BE49-F238E27FC236}">
                <a16:creationId xmlns:a16="http://schemas.microsoft.com/office/drawing/2014/main" xmlns="" id="{3DFC87B0-799A-C4EE-D680-F89FA1274BED}"/>
              </a:ext>
            </a:extLst>
          </p:cNvPr>
          <p:cNvSpPr txBox="1">
            <a:spLocks/>
          </p:cNvSpPr>
          <p:nvPr/>
        </p:nvSpPr>
        <p:spPr>
          <a:xfrm>
            <a:off x="8187158" y="492081"/>
            <a:ext cx="1512816" cy="7745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200" smtClean="0"/>
              <a:t>Exhaustivo (all-in)</a:t>
            </a:r>
            <a:endParaRPr lang="es-MX" sz="1200"/>
          </a:p>
        </p:txBody>
      </p:sp>
      <p:sp>
        <p:nvSpPr>
          <p:cNvPr id="37" name="Rectángulo redondeado 21">
            <a:extLst>
              <a:ext uri="{FF2B5EF4-FFF2-40B4-BE49-F238E27FC236}">
                <a16:creationId xmlns:a16="http://schemas.microsoft.com/office/drawing/2014/main" xmlns="" id="{3DBA871A-6303-C777-4B01-A0E339FDED54}"/>
              </a:ext>
            </a:extLst>
          </p:cNvPr>
          <p:cNvSpPr/>
          <p:nvPr/>
        </p:nvSpPr>
        <p:spPr>
          <a:xfrm>
            <a:off x="7530856" y="492081"/>
            <a:ext cx="2169117" cy="77453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40" name="Conector recto 33">
            <a:extLst>
              <a:ext uri="{FF2B5EF4-FFF2-40B4-BE49-F238E27FC236}">
                <a16:creationId xmlns:a16="http://schemas.microsoft.com/office/drawing/2014/main" xmlns="" id="{21F806DC-C6B3-F756-0DBD-8DCE4F84D1AC}"/>
              </a:ext>
            </a:extLst>
          </p:cNvPr>
          <p:cNvCxnSpPr>
            <a:cxnSpLocks/>
            <a:endCxn id="41" idx="3"/>
          </p:cNvCxnSpPr>
          <p:nvPr/>
        </p:nvCxnSpPr>
        <p:spPr>
          <a:xfrm flipV="1">
            <a:off x="6988656" y="1186873"/>
            <a:ext cx="411344" cy="5675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Elipse 14">
            <a:extLst>
              <a:ext uri="{FF2B5EF4-FFF2-40B4-BE49-F238E27FC236}">
                <a16:creationId xmlns:a16="http://schemas.microsoft.com/office/drawing/2014/main" xmlns="" id="{73FE5D08-2696-0ACD-9910-8442BC74C958}"/>
              </a:ext>
            </a:extLst>
          </p:cNvPr>
          <p:cNvSpPr>
            <a:spLocks noChangeAspect="1"/>
          </p:cNvSpPr>
          <p:nvPr/>
        </p:nvSpPr>
        <p:spPr>
          <a:xfrm>
            <a:off x="7280792" y="492081"/>
            <a:ext cx="814000" cy="814000"/>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Subtítulo 2">
            <a:extLst>
              <a:ext uri="{FF2B5EF4-FFF2-40B4-BE49-F238E27FC236}">
                <a16:creationId xmlns:a16="http://schemas.microsoft.com/office/drawing/2014/main" xmlns="" id="{43AEF69B-5F12-54B0-11C3-7732800B0B01}"/>
              </a:ext>
            </a:extLst>
          </p:cNvPr>
          <p:cNvSpPr txBox="1">
            <a:spLocks/>
          </p:cNvSpPr>
          <p:nvPr/>
        </p:nvSpPr>
        <p:spPr>
          <a:xfrm>
            <a:off x="8131299" y="5721185"/>
            <a:ext cx="1529313" cy="839112"/>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Comparación de scores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34">
            <a:extLst>
              <a:ext uri="{FF2B5EF4-FFF2-40B4-BE49-F238E27FC236}">
                <a16:creationId xmlns:a16="http://schemas.microsoft.com/office/drawing/2014/main" xmlns="" id="{4FBE715C-F0D6-481F-49E9-3A0F93EDBE0B}"/>
              </a:ext>
            </a:extLst>
          </p:cNvPr>
          <p:cNvSpPr/>
          <p:nvPr/>
        </p:nvSpPr>
        <p:spPr>
          <a:xfrm>
            <a:off x="7503013" y="5713053"/>
            <a:ext cx="2169117" cy="856612"/>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38">
            <a:extLst>
              <a:ext uri="{FF2B5EF4-FFF2-40B4-BE49-F238E27FC236}">
                <a16:creationId xmlns:a16="http://schemas.microsoft.com/office/drawing/2014/main" xmlns="" id="{5F6F1CA0-6C33-3595-5852-4B6BD79D6039}"/>
              </a:ext>
            </a:extLst>
          </p:cNvPr>
          <p:cNvSpPr>
            <a:spLocks noChangeAspect="1"/>
          </p:cNvSpPr>
          <p:nvPr/>
        </p:nvSpPr>
        <p:spPr>
          <a:xfrm>
            <a:off x="7288861" y="5760047"/>
            <a:ext cx="814000" cy="814000"/>
          </a:xfrm>
          <a:prstGeom prst="ellipse">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37">
            <a:extLst>
              <a:ext uri="{FF2B5EF4-FFF2-40B4-BE49-F238E27FC236}">
                <a16:creationId xmlns:a16="http://schemas.microsoft.com/office/drawing/2014/main" xmlns="" id="{AA963904-3DBB-5789-9A33-191BF5A2488A}"/>
              </a:ext>
            </a:extLst>
          </p:cNvPr>
          <p:cNvCxnSpPr>
            <a:cxnSpLocks/>
            <a:endCxn id="46" idx="1"/>
          </p:cNvCxnSpPr>
          <p:nvPr/>
        </p:nvCxnSpPr>
        <p:spPr>
          <a:xfrm>
            <a:off x="7100727" y="5616779"/>
            <a:ext cx="307342" cy="2624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ight Brace 55"/>
          <p:cNvSpPr/>
          <p:nvPr/>
        </p:nvSpPr>
        <p:spPr>
          <a:xfrm>
            <a:off x="11150856" y="1825179"/>
            <a:ext cx="348807" cy="3411740"/>
          </a:xfrm>
          <a:prstGeom prst="rightBrace">
            <a:avLst/>
          </a:prstGeom>
          <a:ln w="28575">
            <a:solidFill>
              <a:srgbClr val="F034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7" name="Rectangle 68">
            <a:extLst>
              <a:ext uri="{FF2B5EF4-FFF2-40B4-BE49-F238E27FC236}">
                <a16:creationId xmlns="" xmlns:a16="http://schemas.microsoft.com/office/drawing/2014/main" id="{2E170935-075B-E9F1-39F5-718251B4ECCC}"/>
              </a:ext>
            </a:extLst>
          </p:cNvPr>
          <p:cNvSpPr/>
          <p:nvPr/>
        </p:nvSpPr>
        <p:spPr>
          <a:xfrm>
            <a:off x="11681249" y="1266615"/>
            <a:ext cx="374134" cy="4745915"/>
          </a:xfrm>
          <a:prstGeom prst="rect">
            <a:avLst/>
          </a:prstGeom>
        </p:spPr>
        <p:txBody>
          <a:bodyPr vert="horz"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g</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i</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ó</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o</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a:solidFill>
                  <a:srgbClr val="7030A0"/>
                </a:solidFill>
                <a:latin typeface="Verdana" panose="020B0604030504040204" pitchFamily="34" charset="0"/>
                <a:ea typeface="Verdana" panose="020B0604030504040204" pitchFamily="34" charset="0"/>
                <a:cs typeface="Verdana" panose="020B0604030504040204" pitchFamily="34" charset="0"/>
              </a:rPr>
              <a:t>o</a:t>
            </a:r>
            <a:endPar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26305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a16="http://schemas.microsoft.com/office/drawing/2014/main" xmlns=""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27</a:t>
            </a:fld>
            <a:endParaRPr lang="es-MX"/>
          </a:p>
        </p:txBody>
      </p:sp>
      <p:pic>
        <p:nvPicPr>
          <p:cNvPr id="5" name="Imagen 4">
            <a:extLst>
              <a:ext uri="{FF2B5EF4-FFF2-40B4-BE49-F238E27FC236}">
                <a16:creationId xmlns:a16="http://schemas.microsoft.com/office/drawing/2014/main" xmlns=""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a16="http://schemas.microsoft.com/office/drawing/2014/main" xmlns="" id="{32F6C463-D2B0-0335-1299-972FFC2EC0B3}"/>
              </a:ext>
            </a:extLst>
          </p:cNvPr>
          <p:cNvSpPr/>
          <p:nvPr/>
        </p:nvSpPr>
        <p:spPr>
          <a:xfrm>
            <a:off x="5680952" y="5125388"/>
            <a:ext cx="478981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a16="http://schemas.microsoft.com/office/drawing/2014/main" xmlns="" id="{E0CA1B5C-1645-D047-1F83-6D85190B3D44}"/>
              </a:ext>
            </a:extLst>
          </p:cNvPr>
          <p:cNvSpPr txBox="1"/>
          <p:nvPr/>
        </p:nvSpPr>
        <p:spPr>
          <a:xfrm>
            <a:off x="6353096" y="5458869"/>
            <a:ext cx="2847334" cy="584775"/>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Preparación previa para Eliminación hacia atrás</a:t>
            </a:r>
            <a:endParaRPr lang="es-MX" sz="16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a16="http://schemas.microsoft.com/office/drawing/2014/main" xmlns="" id="{7E2399BE-9599-C204-BD1A-6DCB6BDD9A48}"/>
              </a:ext>
            </a:extLst>
          </p:cNvPr>
          <p:cNvSpPr/>
          <p:nvPr/>
        </p:nvSpPr>
        <p:spPr>
          <a:xfrm>
            <a:off x="5705356" y="3475392"/>
            <a:ext cx="416344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a16="http://schemas.microsoft.com/office/drawing/2014/main" xmlns="" id="{307EFB7C-5FEE-9EA5-02AF-F3450FD7F3D8}"/>
              </a:ext>
            </a:extLst>
          </p:cNvPr>
          <p:cNvSpPr txBox="1"/>
          <p:nvPr/>
        </p:nvSpPr>
        <p:spPr>
          <a:xfrm>
            <a:off x="6269253" y="3858669"/>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Necesidad</a:t>
            </a:r>
            <a:endParaRPr lang="es-MX" sz="16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a16="http://schemas.microsoft.com/office/drawing/2014/main" xmlns="" id="{BCEC80BB-869C-C235-018C-FAF93CA128ED}"/>
              </a:ext>
            </a:extLst>
          </p:cNvPr>
          <p:cNvSpPr/>
          <p:nvPr/>
        </p:nvSpPr>
        <p:spPr>
          <a:xfrm>
            <a:off x="5649936" y="1809878"/>
            <a:ext cx="3576102"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a16="http://schemas.microsoft.com/office/drawing/2014/main" xmlns="" id="{75DE325A-398B-B613-FB63-5D4969C58DA5}"/>
              </a:ext>
            </a:extLst>
          </p:cNvPr>
          <p:cNvSpPr txBox="1"/>
          <p:nvPr/>
        </p:nvSpPr>
        <p:spPr>
          <a:xfrm>
            <a:off x="6214465" y="2193155"/>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Conocimiento a priori</a:t>
            </a:r>
            <a:endParaRPr lang="es-MX" sz="16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a16="http://schemas.microsoft.com/office/drawing/2014/main" xmlns=""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All-in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xmlns=""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a16="http://schemas.microsoft.com/office/drawing/2014/main" xmlns=""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a16="http://schemas.microsoft.com/office/drawing/2014/main" xmlns=""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a16="http://schemas.microsoft.com/office/drawing/2014/main" xmlns=""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a16="http://schemas.microsoft.com/office/drawing/2014/main" xmlns=""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a16="http://schemas.microsoft.com/office/drawing/2014/main" xmlns=""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a16="http://schemas.microsoft.com/office/drawing/2014/main" xmlns=""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a16="http://schemas.microsoft.com/office/drawing/2014/main" xmlns=""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a16="http://schemas.microsoft.com/office/drawing/2014/main" xmlns=""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25" name="Picture 2" descr="Picture 2"/>
          <p:cNvPicPr>
            <a:picLocks noChangeAspect="1"/>
          </p:cNvPicPr>
          <p:nvPr/>
        </p:nvPicPr>
        <p:blipFill>
          <a:blip r:embed="rId7"/>
          <a:stretch>
            <a:fillRect/>
          </a:stretch>
        </p:blipFill>
        <p:spPr>
          <a:xfrm>
            <a:off x="578221" y="2976716"/>
            <a:ext cx="3814550" cy="2544304"/>
          </a:xfrm>
          <a:prstGeom prst="rect">
            <a:avLst/>
          </a:prstGeom>
          <a:ln w="12700">
            <a:miter lim="400000"/>
          </a:ln>
        </p:spPr>
      </p:pic>
    </p:spTree>
    <p:extLst>
      <p:ext uri="{BB962C8B-B14F-4D97-AF65-F5344CB8AC3E}">
        <p14:creationId xmlns:p14="http://schemas.microsoft.com/office/powerpoint/2010/main" val="314345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476C4BBE-4C8A-E6B6-DA66-C0330D253CAD}"/>
              </a:ext>
            </a:extLst>
          </p:cNvPr>
          <p:cNvPicPr>
            <a:picLocks noChangeAspect="1"/>
          </p:cNvPicPr>
          <p:nvPr/>
        </p:nvPicPr>
        <p:blipFill rotWithShape="1">
          <a:blip r:embed="rId2"/>
          <a:srcRect b="48819"/>
          <a:stretch/>
        </p:blipFill>
        <p:spPr>
          <a:xfrm>
            <a:off x="0" y="0"/>
            <a:ext cx="12192000" cy="3509963"/>
          </a:xfrm>
          <a:prstGeom prst="rect">
            <a:avLst/>
          </a:prstGeom>
        </p:spPr>
      </p:pic>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972312" y="1368459"/>
            <a:ext cx="8595360" cy="1325563"/>
          </a:xfrm>
        </p:spPr>
        <p:txBody>
          <a:bodyPr>
            <a:normAutofit/>
          </a:bodyPr>
          <a:lstStyle/>
          <a:p>
            <a:pPr algn="l"/>
            <a:r>
              <a:rPr lang="es-MX" smtClean="0">
                <a:solidFill>
                  <a:schemeClr val="bg1"/>
                </a:solidFill>
              </a:rPr>
              <a:t>¿Qué es un</a:t>
            </a: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s-MX" sz="2800" b="1" smtClean="0">
                <a:solidFill>
                  <a:srgbClr val="C125B7"/>
                </a:solidFill>
                <a:latin typeface="Verdana" panose="020B0604030504040204" pitchFamily="34" charset="0"/>
                <a:ea typeface="Verdana" panose="020B0604030504040204" pitchFamily="34" charset="0"/>
                <a:cs typeface="Verdana" panose="020B0604030504040204" pitchFamily="34" charset="0"/>
              </a:rPr>
              <a:t>p-valor?</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0" y="4248150"/>
            <a:ext cx="12072938" cy="2452688"/>
          </a:xfrm>
        </p:spPr>
        <p:txBody>
          <a:bodyPr>
            <a:normAutofit/>
          </a:bodyPr>
          <a:lstStyle/>
          <a:p>
            <a:pPr marL="0" indent="0" algn="just">
              <a:lnSpc>
                <a:spcPct val="110000"/>
              </a:lnSpc>
              <a:buNone/>
            </a:pPr>
            <a:r>
              <a:rPr lang="es-MX" sz="1600" smtClean="0">
                <a:solidFill>
                  <a:srgbClr val="3C0E52"/>
                </a:solidFill>
                <a:latin typeface="Verdana" panose="020B0604030504040204" pitchFamily="34" charset="0"/>
                <a:ea typeface="Verdana" panose="020B0604030504040204" pitchFamily="34" charset="0"/>
                <a:cs typeface="Verdana" panose="020B0604030504040204" pitchFamily="34" charset="0"/>
              </a:rPr>
              <a:t>Los p-valores (p-values) y los coeficientes en las regresiones, trabajan en conjunto para indicar que relaciones en el modelo con significativas, desde el punto de vista estadístico, y la naturaleza de dichas relaciones.</a:t>
            </a:r>
          </a:p>
          <a:p>
            <a:pPr marL="0" indent="0" algn="just">
              <a:lnSpc>
                <a:spcPct val="110000"/>
              </a:lnSpc>
              <a:buNone/>
            </a:pPr>
            <a:r>
              <a:rPr lang="es-MX" sz="1600" smtClean="0"/>
              <a:t>Los coeficientes describen las relaciones matemáticas entre cada variable independiente y la variable independiente. Los p-valores de los coeficientes indican si estas relaciones son significativas.</a:t>
            </a:r>
          </a:p>
          <a:p>
            <a:pPr marL="0" indent="0" algn="just">
              <a:lnSpc>
                <a:spcPct val="110000"/>
              </a:lnSpc>
              <a:buNone/>
            </a:pPr>
            <a:r>
              <a:rPr lang="es-MX" sz="1600" smtClean="0"/>
              <a:t>El p-valor de cada variable independiente verifica la hipótesis nula, en la que la variable no tiene correlación con la variable dependiente. Si no hay correlación, no hay asociaciones entre los cambios en la variable independiente y los cambios en la variable dependiente.</a:t>
            </a:r>
          </a:p>
        </p:txBody>
      </p:sp>
      <p:pic>
        <p:nvPicPr>
          <p:cNvPr id="2" name="Imagen 1">
            <a:extLst>
              <a:ext uri="{FF2B5EF4-FFF2-40B4-BE49-F238E27FC236}">
                <a16:creationId xmlns:a16="http://schemas.microsoft.com/office/drawing/2014/main" xmlns="" id="{AB1518D9-81A2-ADE8-F658-B90FADDC7624}"/>
              </a:ext>
            </a:extLst>
          </p:cNvPr>
          <p:cNvPicPr>
            <a:picLocks noChangeAspect="1"/>
          </p:cNvPicPr>
          <p:nvPr/>
        </p:nvPicPr>
        <p:blipFill rotWithShape="1">
          <a:blip r:embed="rId3"/>
          <a:srcRect l="18899" r="24246" b="34290"/>
          <a:stretch/>
        </p:blipFill>
        <p:spPr>
          <a:xfrm>
            <a:off x="8055194" y="-439223"/>
            <a:ext cx="3223613" cy="3949187"/>
          </a:xfrm>
          <a:prstGeom prst="rect">
            <a:avLst/>
          </a:prstGeom>
          <a:effectLst/>
        </p:spPr>
      </p:pic>
      <p:pic>
        <p:nvPicPr>
          <p:cNvPr id="6" name="Imagen 5">
            <a:extLst>
              <a:ext uri="{FF2B5EF4-FFF2-40B4-BE49-F238E27FC236}">
                <a16:creationId xmlns:a16="http://schemas.microsoft.com/office/drawing/2014/main" xmlns="" id="{D8CA5175-E0C8-CF83-A733-B3DC3ED36C56}"/>
              </a:ext>
            </a:extLst>
          </p:cNvPr>
          <p:cNvPicPr>
            <a:picLocks noChangeAspect="1"/>
          </p:cNvPicPr>
          <p:nvPr/>
        </p:nvPicPr>
        <p:blipFill>
          <a:blip r:embed="rId4">
            <a:alphaModFix amt="50000"/>
          </a:blip>
          <a:stretch>
            <a:fillRect/>
          </a:stretch>
        </p:blipFill>
        <p:spPr>
          <a:xfrm rot="18000000">
            <a:off x="6831211" y="58530"/>
            <a:ext cx="4324205" cy="4194479"/>
          </a:xfrm>
          <a:prstGeom prst="rect">
            <a:avLst/>
          </a:prstGeom>
        </p:spPr>
      </p:pic>
      <p:sp>
        <p:nvSpPr>
          <p:cNvPr id="7" name="TextBox 6"/>
          <p:cNvSpPr txBox="1"/>
          <p:nvPr/>
        </p:nvSpPr>
        <p:spPr>
          <a:xfrm>
            <a:off x="7160016" y="6531430"/>
            <a:ext cx="5006948" cy="307777"/>
          </a:xfrm>
          <a:prstGeom prst="rect">
            <a:avLst/>
          </a:prstGeom>
          <a:noFill/>
        </p:spPr>
        <p:txBody>
          <a:bodyPr wrap="none" rtlCol="0">
            <a:spAutoFit/>
          </a:bodyPr>
          <a:lstStyle/>
          <a:p>
            <a:pPr algn="r"/>
            <a:r>
              <a:rPr lang="en-US" sz="1400">
                <a:latin typeface="Verdana" panose="020B0604030504040204" pitchFamily="34" charset="0"/>
                <a:ea typeface="Verdana" panose="020B0604030504040204" pitchFamily="34" charset="0"/>
                <a:hlinkClick r:id="rId5"/>
              </a:rPr>
              <a:t>https://www.statology.org/linear-regression-p-value/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677883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Atrás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5" name="Group 24"/>
          <p:cNvGrpSpPr/>
          <p:nvPr/>
        </p:nvGrpSpPr>
        <p:grpSpPr>
          <a:xfrm>
            <a:off x="7627374" y="0"/>
            <a:ext cx="2819400" cy="1600199"/>
            <a:chOff x="0" y="0"/>
            <a:chExt cx="2819400" cy="1600198"/>
          </a:xfrm>
        </p:grpSpPr>
        <p:sp>
          <p:nvSpPr>
            <p:cNvPr id="46" name="Rectangle 8"/>
            <p:cNvSpPr/>
            <p:nvPr/>
          </p:nvSpPr>
          <p:spPr>
            <a:xfrm>
              <a:off x="838200" y="83819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7" name="Rectangle 9"/>
            <p:cNvSpPr/>
            <p:nvPr/>
          </p:nvSpPr>
          <p:spPr>
            <a:xfrm>
              <a:off x="0" y="99059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8" name="Rectangle 5"/>
            <p:cNvSpPr/>
            <p:nvPr/>
          </p:nvSpPr>
          <p:spPr>
            <a:xfrm>
              <a:off x="1905000" y="68579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9" name="Picture 2" descr="Picture 2"/>
            <p:cNvPicPr>
              <a:picLocks noChangeAspect="1"/>
            </p:cNvPicPr>
            <p:nvPr/>
          </p:nvPicPr>
          <p:blipFill>
            <a:blip r:embed="rId3"/>
            <a:stretch>
              <a:fillRect/>
            </a:stretch>
          </p:blipFill>
          <p:spPr>
            <a:xfrm rot="21041428" flipH="1">
              <a:off x="1185990" y="116429"/>
              <a:ext cx="1492637" cy="653029"/>
            </a:xfrm>
            <a:prstGeom prst="rect">
              <a:avLst/>
            </a:prstGeom>
            <a:ln w="12700" cap="flat">
              <a:noFill/>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4"/>
            <a:stretch>
              <a:fillRect/>
            </a:stretch>
          </p:blipFill>
          <p:spPr>
            <a:xfrm rot="21041428" flipH="1">
              <a:off x="179068" y="529426"/>
              <a:ext cx="925966" cy="405110"/>
            </a:xfrm>
            <a:prstGeom prst="rect">
              <a:avLst/>
            </a:prstGeom>
            <a:ln w="12700" cap="flat">
              <a:noFill/>
              <a:miter lim="400000"/>
            </a:ln>
            <a:effectLst>
              <a:outerShdw blurRad="50800" dist="38100" dir="2700000" rotWithShape="0">
                <a:srgbClr val="000000">
                  <a:alpha val="40000"/>
                </a:srgbClr>
              </a:outerShdw>
            </a:effectLst>
          </p:spPr>
        </p:pic>
      </p:grpSp>
      <p:sp>
        <p:nvSpPr>
          <p:cNvPr id="93" name="TextBox 7"/>
          <p:cNvSpPr txBox="1"/>
          <p:nvPr/>
        </p:nvSpPr>
        <p:spPr>
          <a:xfrm>
            <a:off x="1758792" y="2303390"/>
            <a:ext cx="8458200" cy="3108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el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permanecer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Se calcula el modelo con todas las </a:t>
            </a:r>
            <a:r>
              <a:rPr b="0" smtClean="0">
                <a:latin typeface="Verdana" panose="020B0604030504040204" pitchFamily="34" charset="0"/>
                <a:ea typeface="Verdana" panose="020B0604030504040204" pitchFamily="34" charset="0"/>
              </a:rPr>
              <a:t>variables </a:t>
            </a:r>
            <a:r>
              <a:rPr lang="es-MX" b="0" smtClean="0">
                <a:latin typeface="Verdana" panose="020B0604030504040204" pitchFamily="34" charset="0"/>
                <a:ea typeface="Verdana" panose="020B0604030504040204" pitchFamily="34" charset="0"/>
              </a:rPr>
              <a:t>independientes</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lang="es-MX" b="0" smtClean="0">
                <a:latin typeface="Verdana" panose="020B0604030504040204" pitchFamily="34" charset="0"/>
                <a:ea typeface="Verdana" panose="020B0604030504040204" pitchFamily="34" charset="0"/>
              </a:rPr>
              <a:t>Elegir</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p-valor </a:t>
            </a:r>
            <a:r>
              <a:rPr b="0" u="sng">
                <a:latin typeface="Verdana" panose="020B0604030504040204" pitchFamily="34" charset="0"/>
                <a:ea typeface="Verdana" panose="020B0604030504040204" pitchFamily="34" charset="0"/>
              </a:rPr>
              <a:t>más grande</a:t>
            </a:r>
            <a:r>
              <a:rPr b="0">
                <a:latin typeface="Verdana" panose="020B0604030504040204" pitchFamily="34" charset="0"/>
                <a:ea typeface="Verdana" panose="020B0604030504040204" pitchFamily="34" charset="0"/>
              </a:rPr>
              <a:t>. Si P &gt; SL, entonces vamos al PASO 4, si no vamos a FIN</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Se elimina la variable </a:t>
            </a:r>
            <a:r>
              <a:rPr lang="es-MX" b="0" smtClean="0">
                <a:latin typeface="Verdana" panose="020B0604030504040204" pitchFamily="34" charset="0"/>
                <a:ea typeface="Verdana" panose="020B0604030504040204" pitchFamily="34" charset="0"/>
              </a:rPr>
              <a:t>independiente</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5: </a:t>
            </a:r>
            <a:r>
              <a:rPr b="0">
                <a:latin typeface="Verdana" panose="020B0604030504040204" pitchFamily="34" charset="0"/>
                <a:ea typeface="Verdana" panose="020B0604030504040204" pitchFamily="34" charset="0"/>
              </a:rPr>
              <a:t>Ajustar el modelo sin dicha variable*</a:t>
            </a:r>
          </a:p>
          <a:p>
            <a:pPr marL="342900" indent="-342900">
              <a:buSzPct val="100000"/>
              <a:buAutoNum type="arabicPeriod"/>
              <a:defRPr sz="1400">
                <a:latin typeface="Hurme Geometric Sans 2"/>
                <a:ea typeface="Hurme Geometric Sans 2"/>
                <a:cs typeface="Hurme Geometric Sans 2"/>
                <a:sym typeface="Hurme Geometric Sans 2"/>
              </a:defRPr>
            </a:pPr>
            <a:endParaRPr b="0">
              <a:latin typeface="Verdana" panose="020B0604030504040204" pitchFamily="34" charset="0"/>
              <a:ea typeface="Verdana" panose="020B0604030504040204" pitchFamily="34" charset="0"/>
            </a:endParaRPr>
          </a:p>
        </p:txBody>
      </p:sp>
      <p:sp>
        <p:nvSpPr>
          <p:cNvPr id="94" name="Right Arrow 22"/>
          <p:cNvSpPr/>
          <p:nvPr/>
        </p:nvSpPr>
        <p:spPr>
          <a:xfrm rot="5400000">
            <a:off x="8350092" y="4207259"/>
            <a:ext cx="685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5" name="U-Turn Arrow 23"/>
          <p:cNvSpPr/>
          <p:nvPr/>
        </p:nvSpPr>
        <p:spPr>
          <a:xfrm rot="16200000">
            <a:off x="896521" y="4244066"/>
            <a:ext cx="1429379" cy="289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159" y="0"/>
                  <a:pt x="2589" y="0"/>
                </a:cubicBezTo>
                <a:lnTo>
                  <a:pt x="18336" y="0"/>
                </a:lnTo>
                <a:cubicBezTo>
                  <a:pt x="19766" y="0"/>
                  <a:pt x="20925" y="4634"/>
                  <a:pt x="20925" y="10350"/>
                </a:cubicBezTo>
                <a:lnTo>
                  <a:pt x="20925" y="16200"/>
                </a:lnTo>
                <a:lnTo>
                  <a:pt x="21600" y="16200"/>
                </a:lnTo>
                <a:lnTo>
                  <a:pt x="20249" y="21600"/>
                </a:lnTo>
                <a:lnTo>
                  <a:pt x="18899" y="16200"/>
                </a:lnTo>
                <a:lnTo>
                  <a:pt x="19574" y="16200"/>
                </a:lnTo>
                <a:lnTo>
                  <a:pt x="19574" y="10350"/>
                </a:lnTo>
                <a:cubicBezTo>
                  <a:pt x="19574" y="7616"/>
                  <a:pt x="19020" y="5400"/>
                  <a:pt x="18336" y="5400"/>
                </a:cubicBezTo>
                <a:lnTo>
                  <a:pt x="2589" y="5400"/>
                </a:lnTo>
                <a:cubicBezTo>
                  <a:pt x="1905" y="5400"/>
                  <a:pt x="1351" y="7616"/>
                  <a:pt x="1351" y="10350"/>
                </a:cubicBezTo>
                <a:lnTo>
                  <a:pt x="1351" y="21600"/>
                </a:lnTo>
                <a:close/>
              </a:path>
            </a:pathLst>
          </a:custGeom>
          <a:solidFill>
            <a:srgbClr val="C126B8"/>
          </a:solidFill>
          <a:ln w="25400">
            <a:noFill/>
          </a:ln>
        </p:spPr>
        <p:txBody>
          <a:bodyPr lIns="45719" rIns="45719" anchor="ctr"/>
          <a:lstStyle/>
          <a:p>
            <a:pPr algn="ctr"/>
            <a:endParaRPr/>
          </a:p>
        </p:txBody>
      </p:sp>
      <p:sp>
        <p:nvSpPr>
          <p:cNvPr id="96" name="TextBox 25"/>
          <p:cNvSpPr txBox="1"/>
          <p:nvPr/>
        </p:nvSpPr>
        <p:spPr>
          <a:xfrm>
            <a:off x="7321392" y="4854959"/>
            <a:ext cx="2667000"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97" name="Right Arrow 29"/>
          <p:cNvSpPr/>
          <p:nvPr/>
        </p:nvSpPr>
        <p:spPr>
          <a:xfrm rot="5400000">
            <a:off x="2058007" y="26026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8" name="Right Arrow 29"/>
          <p:cNvSpPr/>
          <p:nvPr/>
        </p:nvSpPr>
        <p:spPr>
          <a:xfrm rot="5400000">
            <a:off x="2058007" y="31360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9" name="Right Arrow 29"/>
          <p:cNvSpPr/>
          <p:nvPr/>
        </p:nvSpPr>
        <p:spPr>
          <a:xfrm rot="5400000">
            <a:off x="2058007" y="3970713"/>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100" name="Right Arrow 29"/>
          <p:cNvSpPr/>
          <p:nvPr/>
        </p:nvSpPr>
        <p:spPr>
          <a:xfrm rot="5400000">
            <a:off x="2058007" y="4639748"/>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2092089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93">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93">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9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
                                            <p:txEl>
                                              <p:charRg st="381" end="3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bldLvl="5"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Regresión Lineal</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Múltiple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modelo utiliza vectores para representar los parámetros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15"/>
          <p:cNvSpPr txBox="1"/>
          <p:nvPr/>
        </p:nvSpPr>
        <p:spPr>
          <a:xfrm>
            <a:off x="853922" y="2111244"/>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smtClean="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42" name="TextBox 15"/>
          <p:cNvSpPr txBox="1"/>
          <p:nvPr/>
        </p:nvSpPr>
        <p:spPr>
          <a:xfrm>
            <a:off x="853922" y="2634332"/>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b</a:t>
            </a:r>
            <a:r>
              <a:rPr lang="es-MX" baseline="30000" smtClean="0">
                <a:latin typeface="Verdana" panose="020B0604030504040204" pitchFamily="34" charset="0"/>
                <a:ea typeface="Verdana" panose="020B0604030504040204" pitchFamily="34" charset="0"/>
              </a:rPr>
              <a:t>T</a:t>
            </a:r>
            <a:r>
              <a:rPr lang="es-MX" smtClean="0">
                <a:latin typeface="Verdana" panose="020B0604030504040204" pitchFamily="34" charset="0"/>
                <a:ea typeface="Verdana" panose="020B0604030504040204" pitchFamily="34" charset="0"/>
              </a:rPr>
              <a:t>X</a:t>
            </a:r>
            <a:endParaRPr>
              <a:latin typeface="Verdana" panose="020B0604030504040204" pitchFamily="34" charset="0"/>
              <a:ea typeface="Verdana" panose="020B0604030504040204" pitchFamily="34" charset="0"/>
            </a:endParaRPr>
          </a:p>
        </p:txBody>
      </p:sp>
      <p:sp>
        <p:nvSpPr>
          <p:cNvPr id="76" name="TextBox 15"/>
          <p:cNvSpPr txBox="1"/>
          <p:nvPr/>
        </p:nvSpPr>
        <p:spPr>
          <a:xfrm>
            <a:off x="853922" y="3253025"/>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es-MX">
                <a:latin typeface="Verdana" panose="020B0604030504040204" pitchFamily="34" charset="0"/>
                <a:ea typeface="Verdana" panose="020B0604030504040204" pitchFamily="34" charset="0"/>
              </a:rPr>
              <a:t>b</a:t>
            </a:r>
            <a:r>
              <a:rPr lang="es-MX" baseline="30000">
                <a:latin typeface="Verdana" panose="020B0604030504040204" pitchFamily="34" charset="0"/>
                <a:ea typeface="Verdana" panose="020B0604030504040204" pitchFamily="34" charset="0"/>
              </a:rPr>
              <a:t>T</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a:t>
            </a:r>
            <a:r>
              <a:rPr lang="es-MX">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b</a:t>
            </a:r>
            <a:r>
              <a:rPr lang="es-MX" baseline="-25000" smtClean="0">
                <a:latin typeface="Verdana" panose="020B0604030504040204" pitchFamily="34" charset="0"/>
                <a:ea typeface="Verdana" panose="020B0604030504040204" pitchFamily="34" charset="0"/>
              </a:rPr>
              <a:t>0</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1</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2</a:t>
            </a:r>
            <a:r>
              <a:rPr lang="es-MX" smtClean="0">
                <a:latin typeface="Verdana" panose="020B0604030504040204" pitchFamily="34" charset="0"/>
                <a:ea typeface="Verdana" panose="020B0604030504040204" pitchFamily="34" charset="0"/>
              </a:rPr>
              <a:t>, …]</a:t>
            </a:r>
            <a:endParaRPr lang="es-MX">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784626" y="3852965"/>
            <a:ext cx="1400176" cy="1676400"/>
          </a:xfrm>
          <a:prstGeom prst="rect">
            <a:avLst/>
          </a:prstGeom>
        </p:spPr>
      </p:pic>
      <p:pic>
        <p:nvPicPr>
          <p:cNvPr id="5" name="Picture 4"/>
          <p:cNvPicPr>
            <a:picLocks noChangeAspect="1"/>
          </p:cNvPicPr>
          <p:nvPr/>
        </p:nvPicPr>
        <p:blipFill>
          <a:blip r:embed="rId4"/>
          <a:stretch>
            <a:fillRect/>
          </a:stretch>
        </p:blipFill>
        <p:spPr>
          <a:xfrm>
            <a:off x="5681469" y="2351912"/>
            <a:ext cx="5429638" cy="4069464"/>
          </a:xfrm>
          <a:prstGeom prst="rect">
            <a:avLst/>
          </a:prstGeom>
        </p:spPr>
      </p:pic>
    </p:spTree>
    <p:extLst>
      <p:ext uri="{BB962C8B-B14F-4D97-AF65-F5344CB8AC3E}">
        <p14:creationId xmlns:p14="http://schemas.microsoft.com/office/powerpoint/2010/main" val="20752444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advAuto="0"/>
      <p:bldP spid="42" grpId="0" animBg="1" advAuto="0"/>
      <p:bldP spid="76"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Adelante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 name="Group 24"/>
          <p:cNvGrpSpPr/>
          <p:nvPr/>
        </p:nvGrpSpPr>
        <p:grpSpPr>
          <a:xfrm>
            <a:off x="7665474" y="80325"/>
            <a:ext cx="2819400" cy="1560659"/>
            <a:chOff x="0" y="0"/>
            <a:chExt cx="2819400" cy="1560658"/>
          </a:xfrm>
        </p:grpSpPr>
        <p:sp>
          <p:nvSpPr>
            <p:cNvPr id="22" name="Rectangle 8"/>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5" name="Rectangle 9"/>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6" name="Rectangle 5"/>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2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2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sp>
        <p:nvSpPr>
          <p:cNvPr id="29" name="TextBox 7"/>
          <p:cNvSpPr txBox="1"/>
          <p:nvPr/>
        </p:nvSpPr>
        <p:spPr>
          <a:xfrm>
            <a:off x="1517882" y="2462256"/>
            <a:ext cx="9248586" cy="2492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Elegimos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Ajustamos todos los modelos de regresión lineal simple </a:t>
            </a:r>
            <a:r>
              <a:rPr>
                <a:latin typeface="Verdana" panose="020B0604030504040204" pitchFamily="34" charset="0"/>
                <a:ea typeface="Verdana" panose="020B0604030504040204" pitchFamily="34" charset="0"/>
              </a:rPr>
              <a:t>y ~ x</a:t>
            </a:r>
            <a:r>
              <a:rPr baseline="-25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 Elegimos el que tiene </a:t>
            </a:r>
            <a:r>
              <a:rPr>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lang="es-MX" b="0" smtClean="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Conservamos esta variable, y ajustamos todos los posibles modelos con una variable extra</a:t>
            </a:r>
          </a:p>
          <a:p>
            <a:pPr marL="342900" lvl="1" indent="114300">
              <a:defRPr sz="1300" b="1">
                <a:latin typeface="Montserrat Light"/>
                <a:ea typeface="Montserrat Light"/>
                <a:cs typeface="Montserrat Light"/>
                <a:sym typeface="Montserrat Light"/>
              </a:defRPr>
            </a:pPr>
            <a:r>
              <a:rPr b="0">
                <a:latin typeface="Verdana" panose="020B0604030504040204" pitchFamily="34" charset="0"/>
                <a:ea typeface="Verdana" panose="020B0604030504040204" pitchFamily="34" charset="0"/>
              </a:rPr>
              <a:t>     añadida a la(s) que ya tenga(s) el modelo hasta el momento</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30" name="U-Turn Arrow 23"/>
          <p:cNvSpPr/>
          <p:nvPr/>
        </p:nvSpPr>
        <p:spPr>
          <a:xfrm rot="16200000">
            <a:off x="980226" y="4396344"/>
            <a:ext cx="833487" cy="2418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1154" y="0"/>
                  <a:pt x="2577" y="0"/>
                </a:cubicBezTo>
                <a:lnTo>
                  <a:pt x="18286" y="0"/>
                </a:lnTo>
                <a:cubicBezTo>
                  <a:pt x="19710" y="0"/>
                  <a:pt x="20864" y="4231"/>
                  <a:pt x="20864" y="9450"/>
                </a:cubicBezTo>
                <a:lnTo>
                  <a:pt x="20864" y="16200"/>
                </a:lnTo>
                <a:lnTo>
                  <a:pt x="21600" y="16200"/>
                </a:lnTo>
                <a:lnTo>
                  <a:pt x="20127" y="21600"/>
                </a:lnTo>
                <a:lnTo>
                  <a:pt x="18655" y="16200"/>
                </a:lnTo>
                <a:lnTo>
                  <a:pt x="19391" y="16200"/>
                </a:lnTo>
                <a:lnTo>
                  <a:pt x="19391" y="9450"/>
                </a:lnTo>
                <a:cubicBezTo>
                  <a:pt x="19391" y="7213"/>
                  <a:pt x="18896" y="5400"/>
                  <a:pt x="18286" y="5400"/>
                </a:cubicBezTo>
                <a:lnTo>
                  <a:pt x="2577" y="5400"/>
                </a:lnTo>
                <a:cubicBezTo>
                  <a:pt x="1967" y="5400"/>
                  <a:pt x="1473" y="7213"/>
                  <a:pt x="1473" y="9450"/>
                </a:cubicBezTo>
                <a:lnTo>
                  <a:pt x="1473"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31" name="TextBox 25"/>
          <p:cNvSpPr txBox="1"/>
          <p:nvPr/>
        </p:nvSpPr>
        <p:spPr>
          <a:xfrm>
            <a:off x="7251940" y="5510261"/>
            <a:ext cx="3914586" cy="307777"/>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Conservamos el modelo anterior</a:t>
            </a:r>
          </a:p>
        </p:txBody>
      </p:sp>
      <p:sp>
        <p:nvSpPr>
          <p:cNvPr id="32" name="Right Arrow 26"/>
          <p:cNvSpPr/>
          <p:nvPr/>
        </p:nvSpPr>
        <p:spPr>
          <a:xfrm rot="5400000">
            <a:off x="9214082" y="5129261"/>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3" name="Right Arrow 27"/>
          <p:cNvSpPr/>
          <p:nvPr/>
        </p:nvSpPr>
        <p:spPr>
          <a:xfrm rot="5400000">
            <a:off x="1746482" y="436250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4" name="Right Arrow 28"/>
          <p:cNvSpPr/>
          <p:nvPr/>
        </p:nvSpPr>
        <p:spPr>
          <a:xfrm rot="5400000">
            <a:off x="1746482" y="360526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5" name="Right Arrow 29"/>
          <p:cNvSpPr/>
          <p:nvPr/>
        </p:nvSpPr>
        <p:spPr>
          <a:xfrm rot="5400000">
            <a:off x="1746482" y="2767056"/>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6" name="PASO 4: Consideramos la variable predictora con el menor p.valor. Si P &lt; SL, vamos al PASO 3, si no a FIN"/>
          <p:cNvSpPr txBox="1"/>
          <p:nvPr/>
        </p:nvSpPr>
        <p:spPr>
          <a:xfrm>
            <a:off x="1544330" y="4744331"/>
            <a:ext cx="956332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Consideramos 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a:t>
            </a:r>
            <a:r>
              <a:rPr b="0" u="sng">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 Si P &lt; SL, vamos al PASO 3, si no a FIN </a:t>
            </a:r>
          </a:p>
        </p:txBody>
      </p:sp>
    </p:spTree>
    <p:extLst>
      <p:ext uri="{BB962C8B-B14F-4D97-AF65-F5344CB8AC3E}">
        <p14:creationId xmlns:p14="http://schemas.microsoft.com/office/powerpoint/2010/main" val="30284587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9">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9">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9">
                                            <p:txEl>
                                              <p:charRg st="358" end="35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Bidireccional</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3" name="Group 24"/>
          <p:cNvGrpSpPr/>
          <p:nvPr/>
        </p:nvGrpSpPr>
        <p:grpSpPr>
          <a:xfrm>
            <a:off x="7439025" y="-214229"/>
            <a:ext cx="2819400" cy="1560659"/>
            <a:chOff x="0" y="0"/>
            <a:chExt cx="2819400" cy="1560658"/>
          </a:xfrm>
        </p:grpSpPr>
        <p:sp>
          <p:nvSpPr>
            <p:cNvPr id="44" name="Rectangle 24"/>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5" name="Rectangle 30"/>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6" name="Rectangle 31"/>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4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pic>
        <p:nvPicPr>
          <p:cNvPr id="49" name="Picture 2" descr="Picture 2"/>
          <p:cNvPicPr>
            <a:picLocks noChangeAspect="1"/>
          </p:cNvPicPr>
          <p:nvPr/>
        </p:nvPicPr>
        <p:blipFill>
          <a:blip r:embed="rId3"/>
          <a:stretch>
            <a:fillRect/>
          </a:stretch>
        </p:blipFill>
        <p:spPr>
          <a:xfrm rot="11700000">
            <a:off x="7704273" y="1078357"/>
            <a:ext cx="925965" cy="405110"/>
          </a:xfrm>
          <a:prstGeom prst="rect">
            <a:avLst/>
          </a:prstGeom>
          <a:ln w="12700">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3"/>
          <a:stretch>
            <a:fillRect/>
          </a:stretch>
        </p:blipFill>
        <p:spPr>
          <a:xfrm rot="11422762">
            <a:off x="8848025" y="1221426"/>
            <a:ext cx="1197606" cy="523952"/>
          </a:xfrm>
          <a:prstGeom prst="rect">
            <a:avLst/>
          </a:prstGeom>
          <a:ln w="12700">
            <a:miter lim="400000"/>
          </a:ln>
          <a:effectLst>
            <a:outerShdw blurRad="50800" dist="38100" dir="2700000" rotWithShape="0">
              <a:srgbClr val="000000">
                <a:alpha val="40000"/>
              </a:srgbClr>
            </a:outerShdw>
          </a:effectLst>
        </p:spPr>
      </p:pic>
      <p:sp>
        <p:nvSpPr>
          <p:cNvPr id="51" name="TextBox 7"/>
          <p:cNvSpPr txBox="1"/>
          <p:nvPr/>
        </p:nvSpPr>
        <p:spPr>
          <a:xfrm>
            <a:off x="1758792" y="2609780"/>
            <a:ext cx="8458200"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y salir del modelo</a:t>
            </a: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p.e.: SLENTER = 0.05, SLSTAY = 0.05</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Llevar a cabo el siguiente Paso de Selección hacia adelante (con las nuevas variables con: </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SLENTER para entrar)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Llevar a cabo TODOS los pasos de la Eliminación hacia atrás (las variables antiguas deben tener</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SLSTAY para quedarse)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No hay nuevas variables para entrar ni antiguas para salir </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52" name="U-Turn Arrow 23"/>
          <p:cNvSpPr/>
          <p:nvPr/>
        </p:nvSpPr>
        <p:spPr>
          <a:xfrm rot="16200000">
            <a:off x="1173748" y="3872311"/>
            <a:ext cx="924862"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545" y="0"/>
                  <a:pt x="3450" y="0"/>
                </a:cubicBezTo>
                <a:lnTo>
                  <a:pt x="17250" y="0"/>
                </a:lnTo>
                <a:cubicBezTo>
                  <a:pt x="19155" y="0"/>
                  <a:pt x="20700" y="4634"/>
                  <a:pt x="20700" y="10350"/>
                </a:cubicBezTo>
                <a:lnTo>
                  <a:pt x="20700" y="16200"/>
                </a:lnTo>
                <a:lnTo>
                  <a:pt x="21600" y="16200"/>
                </a:lnTo>
                <a:lnTo>
                  <a:pt x="19800" y="21600"/>
                </a:lnTo>
                <a:lnTo>
                  <a:pt x="18000" y="16200"/>
                </a:lnTo>
                <a:lnTo>
                  <a:pt x="18900" y="16200"/>
                </a:lnTo>
                <a:lnTo>
                  <a:pt x="18900" y="10350"/>
                </a:lnTo>
                <a:cubicBezTo>
                  <a:pt x="18900" y="7616"/>
                  <a:pt x="18161" y="5400"/>
                  <a:pt x="17250" y="5400"/>
                </a:cubicBezTo>
                <a:lnTo>
                  <a:pt x="3450" y="5400"/>
                </a:lnTo>
                <a:cubicBezTo>
                  <a:pt x="2539" y="5400"/>
                  <a:pt x="1800" y="7616"/>
                  <a:pt x="1800" y="10350"/>
                </a:cubicBezTo>
                <a:lnTo>
                  <a:pt x="1800"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53" name="TextBox 25"/>
          <p:cNvSpPr txBox="1"/>
          <p:nvPr/>
        </p:nvSpPr>
        <p:spPr>
          <a:xfrm>
            <a:off x="5672526" y="5940079"/>
            <a:ext cx="2667001"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54" name="Right Arrow 26"/>
          <p:cNvSpPr/>
          <p:nvPr/>
        </p:nvSpPr>
        <p:spPr>
          <a:xfrm rot="5400000">
            <a:off x="7006323" y="5565216"/>
            <a:ext cx="304801"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5" name="Right Arrow 27"/>
          <p:cNvSpPr/>
          <p:nvPr/>
        </p:nvSpPr>
        <p:spPr>
          <a:xfrm rot="5400000">
            <a:off x="1987392" y="4690300"/>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6" name="Right Arrow 28"/>
          <p:cNvSpPr/>
          <p:nvPr/>
        </p:nvSpPr>
        <p:spPr>
          <a:xfrm rot="5400000">
            <a:off x="1987392" y="3925501"/>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7" name="Right Arrow 29"/>
          <p:cNvSpPr/>
          <p:nvPr/>
        </p:nvSpPr>
        <p:spPr>
          <a:xfrm rot="5400000">
            <a:off x="1955860" y="2990781"/>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923579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1">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1">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51">
                                            <p:txEl>
                                              <p:charRg st="467" end="4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bldLvl="5" animBg="1" advAuto="0"/>
      <p:bldP spid="52" grpId="0" animBg="1" advAuto="0"/>
      <p:bldP spid="53" grpId="0" animBg="1" advAuto="0"/>
      <p:bldP spid="54" grpId="0" animBg="1" advAuto="0"/>
      <p:bldP spid="55" grpId="0" animBg="1" advAuto="0"/>
      <p:bldP spid="56" grpId="0" animBg="1" advAuto="0"/>
      <p:bldP spid="5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Todos los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Modelos Posibles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 descr="Picture 2"/>
          <p:cNvPicPr>
            <a:picLocks noChangeAspect="1"/>
          </p:cNvPicPr>
          <p:nvPr/>
        </p:nvPicPr>
        <p:blipFill>
          <a:blip r:embed="rId3"/>
          <a:stretch>
            <a:fillRect/>
          </a:stretch>
        </p:blipFill>
        <p:spPr>
          <a:xfrm>
            <a:off x="7687389" y="-12062"/>
            <a:ext cx="2805113" cy="1551766"/>
          </a:xfrm>
          <a:prstGeom prst="rect">
            <a:avLst/>
          </a:prstGeom>
          <a:ln w="12700">
            <a:miter lim="400000"/>
          </a:ln>
        </p:spPr>
      </p:pic>
      <p:sp>
        <p:nvSpPr>
          <p:cNvPr id="25" name="TextBox 7"/>
          <p:cNvSpPr txBox="1"/>
          <p:nvPr/>
        </p:nvSpPr>
        <p:spPr>
          <a:xfrm>
            <a:off x="1758792" y="2717047"/>
            <a:ext cx="8458200" cy="1513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a:t>
            </a:r>
            <a:r>
              <a:rPr b="0">
                <a:latin typeface="Verdana" panose="020B0604030504040204" pitchFamily="34" charset="0"/>
                <a:ea typeface="Verdana" panose="020B0604030504040204" pitchFamily="34" charset="0"/>
              </a:rPr>
              <a:t> Seleccionar un criterio de bondad de ajuste  (p.e. criterio de Akaike)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Construir todos los posibles modelos de regresión: 2</a:t>
            </a:r>
            <a:r>
              <a:rPr b="0" baseline="30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-1 combinaciones en total</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Seleccionar el modelo con el mejor criterio elegido</a:t>
            </a:r>
          </a:p>
        </p:txBody>
      </p:sp>
      <p:sp>
        <p:nvSpPr>
          <p:cNvPr id="26" name="TextBox 25"/>
          <p:cNvSpPr txBox="1"/>
          <p:nvPr/>
        </p:nvSpPr>
        <p:spPr>
          <a:xfrm>
            <a:off x="1758792" y="4774447"/>
            <a:ext cx="2667000" cy="316865"/>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27" name="Right Arrow 26"/>
          <p:cNvSpPr/>
          <p:nvPr/>
        </p:nvSpPr>
        <p:spPr>
          <a:xfrm rot="5400000">
            <a:off x="1987392" y="42410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8" name="Right Arrow 28"/>
          <p:cNvSpPr/>
          <p:nvPr/>
        </p:nvSpPr>
        <p:spPr>
          <a:xfrm rot="5400000">
            <a:off x="1955860" y="3631447"/>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9" name="Right Arrow 29"/>
          <p:cNvSpPr/>
          <p:nvPr/>
        </p:nvSpPr>
        <p:spPr>
          <a:xfrm rot="5400000">
            <a:off x="1987392" y="30218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grpSp>
        <p:nvGrpSpPr>
          <p:cNvPr id="30" name="Rectangle 19"/>
          <p:cNvGrpSpPr/>
          <p:nvPr/>
        </p:nvGrpSpPr>
        <p:grpSpPr>
          <a:xfrm>
            <a:off x="7022743" y="4608130"/>
            <a:ext cx="4104861" cy="1600200"/>
            <a:chOff x="0" y="0"/>
            <a:chExt cx="4104859" cy="1600200"/>
          </a:xfrm>
        </p:grpSpPr>
        <p:sp>
          <p:nvSpPr>
            <p:cNvPr id="31" name="Rectangle"/>
            <p:cNvSpPr/>
            <p:nvPr/>
          </p:nvSpPr>
          <p:spPr>
            <a:xfrm>
              <a:off x="0" y="0"/>
              <a:ext cx="4104860" cy="1600200"/>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2" name="Por ejemplo:…"/>
            <p:cNvSpPr txBox="1"/>
            <p:nvPr/>
          </p:nvSpPr>
          <p:spPr>
            <a:xfrm>
              <a:off x="0" y="201930"/>
              <a:ext cx="4104860" cy="1196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Por ejemplo:</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 columnas significan</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1,023 modelos</a:t>
              </a:r>
            </a:p>
          </p:txBody>
        </p:sp>
      </p:grpSp>
    </p:spTree>
    <p:extLst>
      <p:ext uri="{BB962C8B-B14F-4D97-AF65-F5344CB8AC3E}">
        <p14:creationId xmlns:p14="http://schemas.microsoft.com/office/powerpoint/2010/main" val="1439856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5">
                                            <p:txEl>
                                              <p:pRg st="6" end="6"/>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nimBg="1" advAuto="0"/>
      <p:bldP spid="26" grpId="0" animBg="1" advAuto="0"/>
      <p:bldP spid="27" grpId="0" animBg="1" advAuto="0"/>
      <p:bldP spid="28" grpId="0" animBg="1" advAuto="0"/>
      <p:bldP spid="29" grpId="0" animBg="1" advAuto="0"/>
      <p:bldP spid="3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a16="http://schemas.microsoft.com/office/drawing/2014/main" xmlns="" id="{1E455C60-DBE9-143B-93DD-FB0D155149ED}"/>
              </a:ext>
            </a:extLst>
          </p:cNvPr>
          <p:cNvSpPr txBox="1">
            <a:spLocks/>
          </p:cNvSpPr>
          <p:nvPr/>
        </p:nvSpPr>
        <p:spPr>
          <a:xfrm>
            <a:off x="2514600" y="2681923"/>
            <a:ext cx="7200900" cy="1783819"/>
          </a:xfrm>
          <a:prstGeom prst="rect">
            <a:avLst/>
          </a:prstGeom>
        </p:spPr>
        <p:txBody>
          <a:bodyPr lIns="121920" tIns="60960" rIns="121920" bIns="6096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smtClean="0">
                <a:solidFill>
                  <a:schemeClr val="bg1"/>
                </a:solidFill>
                <a:latin typeface="Verdana"/>
                <a:ea typeface="Verdana"/>
                <a:cs typeface="+mj-lt"/>
              </a:rPr>
              <a:t>Restricciones de la Regresión Lineal</a:t>
            </a:r>
            <a:endParaRPr lang="es-ES" sz="5400">
              <a:solidFill>
                <a:schemeClr val="bg1"/>
              </a:solidFill>
              <a:cs typeface="Calibri Light" panose="020F0302020204030204"/>
            </a:endParaRPr>
          </a:p>
          <a:p>
            <a:pPr algn="ct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a16="http://schemas.microsoft.com/office/drawing/2014/main" xmlns=""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xmlns=""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a16="http://schemas.microsoft.com/office/drawing/2014/main" xmlns=""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a16="http://schemas.microsoft.com/office/drawing/2014/main" xmlns=""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xmlns=""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a16="http://schemas.microsoft.com/office/drawing/2014/main" xmlns=""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a16="http://schemas.microsoft.com/office/drawing/2014/main" xmlns=""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2199530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xmlns=""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xmlns=""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a16="http://schemas.microsoft.com/office/drawing/2014/main" xmlns=""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a16="http://schemas.microsoft.com/office/drawing/2014/main" xmlns="" id="{48CC4941-F0AF-137C-A9F8-7C27F079FDDF}"/>
              </a:ext>
            </a:extLst>
          </p:cNvPr>
          <p:cNvSpPr txBox="1"/>
          <p:nvPr/>
        </p:nvSpPr>
        <p:spPr>
          <a:xfrm>
            <a:off x="1104759" y="3169544"/>
            <a:ext cx="3141839" cy="523220"/>
          </a:xfrm>
          <a:prstGeom prst="rect">
            <a:avLst/>
          </a:prstGeom>
          <a:noFill/>
        </p:spPr>
        <p:txBody>
          <a:bodyPr wrap="square" rtlCol="0">
            <a:spAutoFit/>
          </a:bodyPr>
          <a:lstStyle/>
          <a:p>
            <a:pPr algn="ctr"/>
            <a:r>
              <a:rPr lang="es-MX" sz="2800" b="1" smtClean="0">
                <a:solidFill>
                  <a:srgbClr val="3C0E52"/>
                </a:solidFill>
                <a:latin typeface="Verdana" panose="020B0604030504040204" pitchFamily="34" charset="0"/>
                <a:ea typeface="Verdana" panose="020B0604030504040204" pitchFamily="34" charset="0"/>
                <a:cs typeface="Verdana" panose="020B0604030504040204" pitchFamily="34" charset="0"/>
              </a:rPr>
              <a:t>Restricciones</a:t>
            </a:r>
            <a:endParaRPr lang="es-MX" sz="2800">
              <a:solidFill>
                <a:srgbClr val="3C0E52"/>
              </a:solidFill>
            </a:endParaRPr>
          </a:p>
        </p:txBody>
      </p:sp>
      <p:sp>
        <p:nvSpPr>
          <p:cNvPr id="2" name="Subtítulo 2">
            <a:extLst>
              <a:ext uri="{FF2B5EF4-FFF2-40B4-BE49-F238E27FC236}">
                <a16:creationId xmlns:a16="http://schemas.microsoft.com/office/drawing/2014/main" xmlns="" id="{199B38F4-5578-CD50-1F89-96D8DDEA2812}"/>
              </a:ext>
            </a:extLst>
          </p:cNvPr>
          <p:cNvSpPr txBox="1">
            <a:spLocks/>
          </p:cNvSpPr>
          <p:nvPr/>
        </p:nvSpPr>
        <p:spPr>
          <a:xfrm>
            <a:off x="6151911" y="185089"/>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 relación entre la variable dependiente y la independiente es lineal</a:t>
            </a:r>
          </a:p>
          <a:p>
            <a:pPr marL="0" indent="0" algn="just">
              <a:lnSpc>
                <a:spcPct val="100000"/>
              </a:lnSpc>
              <a:spcBef>
                <a:spcPts val="0"/>
              </a:spcBef>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a16="http://schemas.microsoft.com/office/drawing/2014/main" xmlns="" id="{85575130-74B4-476D-8551-57C003FD0427}"/>
              </a:ext>
            </a:extLst>
          </p:cNvPr>
          <p:cNvSpPr/>
          <p:nvPr/>
        </p:nvSpPr>
        <p:spPr>
          <a:xfrm>
            <a:off x="5289839" y="18508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a16="http://schemas.microsoft.com/office/drawing/2014/main" xmlns="" id="{B257E9CA-BE5D-1300-4947-047869EACCC1}"/>
              </a:ext>
            </a:extLst>
          </p:cNvPr>
          <p:cNvSpPr/>
          <p:nvPr/>
        </p:nvSpPr>
        <p:spPr>
          <a:xfrm>
            <a:off x="5119611" y="17033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a16="http://schemas.microsoft.com/office/drawing/2014/main" xmlns="" id="{808EB2BE-E1D3-08AE-5467-10E46FCC9201}"/>
              </a:ext>
            </a:extLst>
          </p:cNvPr>
          <p:cNvCxnSpPr>
            <a:endCxn id="15" idx="2"/>
          </p:cNvCxnSpPr>
          <p:nvPr/>
        </p:nvCxnSpPr>
        <p:spPr>
          <a:xfrm flipV="1">
            <a:off x="4143007" y="713001"/>
            <a:ext cx="976604" cy="11156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xmlns="" id="{DABD88BA-0316-4B17-AA3D-F04D2F5B5D19}"/>
              </a:ext>
            </a:extLst>
          </p:cNvPr>
          <p:cNvSpPr/>
          <p:nvPr/>
        </p:nvSpPr>
        <p:spPr>
          <a:xfrm>
            <a:off x="4054902" y="174363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a16="http://schemas.microsoft.com/office/drawing/2014/main" xmlns="" id="{A85A5321-581F-CBE6-187D-8623299C6FC6}"/>
              </a:ext>
            </a:extLst>
          </p:cNvPr>
          <p:cNvPicPr>
            <a:picLocks noChangeAspect="1"/>
          </p:cNvPicPr>
          <p:nvPr/>
        </p:nvPicPr>
        <p:blipFill>
          <a:blip r:embed="rId7"/>
          <a:stretch>
            <a:fillRect/>
          </a:stretch>
        </p:blipFill>
        <p:spPr>
          <a:xfrm>
            <a:off x="5265935" y="330639"/>
            <a:ext cx="792685" cy="782777"/>
          </a:xfrm>
          <a:prstGeom prst="rect">
            <a:avLst/>
          </a:prstGeom>
        </p:spPr>
      </p:pic>
      <p:sp>
        <p:nvSpPr>
          <p:cNvPr id="38" name="Subtítulo 2">
            <a:extLst>
              <a:ext uri="{FF2B5EF4-FFF2-40B4-BE49-F238E27FC236}">
                <a16:creationId xmlns:a16="http://schemas.microsoft.com/office/drawing/2014/main" xmlns="" id="{3BE425DA-C95A-77CF-A1F6-4FABCE0B3FF4}"/>
              </a:ext>
            </a:extLst>
          </p:cNvPr>
          <p:cNvSpPr txBox="1">
            <a:spLocks/>
          </p:cNvSpPr>
          <p:nvPr/>
        </p:nvSpPr>
        <p:spPr>
          <a:xfrm>
            <a:off x="6959905" y="1508863"/>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se distribuyen de manera homogénea, para todos los valores de la variable dependiente</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a16="http://schemas.microsoft.com/office/drawing/2014/main" xmlns="" id="{511B916D-2246-622A-F887-F8C85E3F6587}"/>
              </a:ext>
            </a:extLst>
          </p:cNvPr>
          <p:cNvSpPr/>
          <p:nvPr/>
        </p:nvSpPr>
        <p:spPr>
          <a:xfrm>
            <a:off x="6097834" y="150886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a16="http://schemas.microsoft.com/office/drawing/2014/main" xmlns="" id="{70E07465-11D2-7BBB-0AB3-A4565049873D}"/>
              </a:ext>
            </a:extLst>
          </p:cNvPr>
          <p:cNvSpPr/>
          <p:nvPr/>
        </p:nvSpPr>
        <p:spPr>
          <a:xfrm>
            <a:off x="5927606" y="1494108"/>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a16="http://schemas.microsoft.com/office/drawing/2014/main" xmlns="" id="{A6567B51-6EBB-D511-93C0-20C55333B283}"/>
              </a:ext>
            </a:extLst>
          </p:cNvPr>
          <p:cNvCxnSpPr>
            <a:cxnSpLocks/>
            <a:endCxn id="40" idx="2"/>
          </p:cNvCxnSpPr>
          <p:nvPr/>
        </p:nvCxnSpPr>
        <p:spPr>
          <a:xfrm flipV="1">
            <a:off x="4854426" y="2036775"/>
            <a:ext cx="1073180" cy="10354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xmlns="" id="{14945162-F325-885C-CD75-52B46BB6EB28}"/>
              </a:ext>
            </a:extLst>
          </p:cNvPr>
          <p:cNvSpPr/>
          <p:nvPr/>
        </p:nvSpPr>
        <p:spPr>
          <a:xfrm>
            <a:off x="4728390" y="296410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a16="http://schemas.microsoft.com/office/drawing/2014/main" xmlns="" id="{3E375F6B-15B0-D7A7-C6BF-DFF5201ED35F}"/>
              </a:ext>
            </a:extLst>
          </p:cNvPr>
          <p:cNvPicPr>
            <a:picLocks noChangeAspect="1"/>
          </p:cNvPicPr>
          <p:nvPr/>
        </p:nvPicPr>
        <p:blipFill>
          <a:blip r:embed="rId7"/>
          <a:stretch>
            <a:fillRect/>
          </a:stretch>
        </p:blipFill>
        <p:spPr>
          <a:xfrm>
            <a:off x="6073930" y="1654413"/>
            <a:ext cx="792685" cy="782777"/>
          </a:xfrm>
          <a:prstGeom prst="rect">
            <a:avLst/>
          </a:prstGeom>
        </p:spPr>
      </p:pic>
      <p:sp>
        <p:nvSpPr>
          <p:cNvPr id="44" name="Subtítulo 2">
            <a:extLst>
              <a:ext uri="{FF2B5EF4-FFF2-40B4-BE49-F238E27FC236}">
                <a16:creationId xmlns:a16="http://schemas.microsoft.com/office/drawing/2014/main" xmlns="" id="{161EB170-4617-D6DF-BE12-92FBEE452518}"/>
              </a:ext>
            </a:extLst>
          </p:cNvPr>
          <p:cNvSpPr txBox="1">
            <a:spLocks/>
          </p:cNvSpPr>
          <p:nvPr/>
        </p:nvSpPr>
        <p:spPr>
          <a:xfrm>
            <a:off x="6958072" y="4318557"/>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 los errores</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son independientes entre si y no hay ningún tipo de correlación entre ellos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44">
            <a:extLst>
              <a:ext uri="{FF2B5EF4-FFF2-40B4-BE49-F238E27FC236}">
                <a16:creationId xmlns:a16="http://schemas.microsoft.com/office/drawing/2014/main" xmlns="" id="{A7DAA889-B188-039A-F5BF-C3AF1EAA3478}"/>
              </a:ext>
            </a:extLst>
          </p:cNvPr>
          <p:cNvSpPr/>
          <p:nvPr/>
        </p:nvSpPr>
        <p:spPr>
          <a:xfrm>
            <a:off x="6096001" y="4318557"/>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a16="http://schemas.microsoft.com/office/drawing/2014/main" xmlns="" id="{82297AF6-589E-E012-6004-BBC2B3A66DD0}"/>
              </a:ext>
            </a:extLst>
          </p:cNvPr>
          <p:cNvSpPr/>
          <p:nvPr/>
        </p:nvSpPr>
        <p:spPr>
          <a:xfrm>
            <a:off x="5925772" y="4303802"/>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a16="http://schemas.microsoft.com/office/drawing/2014/main" xmlns="" id="{BC28DF53-6DF0-AA52-D2F8-0296317B1BEC}"/>
              </a:ext>
            </a:extLst>
          </p:cNvPr>
          <p:cNvCxnSpPr>
            <a:cxnSpLocks/>
            <a:stCxn id="59" idx="6"/>
            <a:endCxn id="46" idx="2"/>
          </p:cNvCxnSpPr>
          <p:nvPr/>
        </p:nvCxnSpPr>
        <p:spPr>
          <a:xfrm>
            <a:off x="4884478" y="4097693"/>
            <a:ext cx="1041294" cy="748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072096" y="4464107"/>
            <a:ext cx="792685" cy="782777"/>
          </a:xfrm>
          <a:prstGeom prst="rect">
            <a:avLst/>
          </a:prstGeom>
        </p:spPr>
      </p:pic>
      <p:sp>
        <p:nvSpPr>
          <p:cNvPr id="50" name="Subtítulo 2">
            <a:extLst>
              <a:ext uri="{FF2B5EF4-FFF2-40B4-BE49-F238E27FC236}">
                <a16:creationId xmlns:a16="http://schemas.microsoft.com/office/drawing/2014/main" xmlns="" id="{8F4F75D6-68CB-D980-10E9-5CC2C36FD98D}"/>
              </a:ext>
            </a:extLst>
          </p:cNvPr>
          <p:cNvSpPr txBox="1">
            <a:spLocks/>
          </p:cNvSpPr>
          <p:nvPr/>
        </p:nvSpPr>
        <p:spPr>
          <a:xfrm>
            <a:off x="6175511" y="5603874"/>
            <a:ext cx="3882867" cy="1017811"/>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 multicolinealidad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no existe correlación entre las variables independientes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a16="http://schemas.microsoft.com/office/drawing/2014/main" xmlns="" id="{7AC93BC3-2FA0-FE3D-1507-F54D712C2B2E}"/>
              </a:ext>
            </a:extLst>
          </p:cNvPr>
          <p:cNvSpPr/>
          <p:nvPr/>
        </p:nvSpPr>
        <p:spPr>
          <a:xfrm>
            <a:off x="5313439" y="557749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a16="http://schemas.microsoft.com/office/drawing/2014/main" xmlns="" id="{0EE3A225-6A2B-641B-C14B-06F0F7497963}"/>
              </a:ext>
            </a:extLst>
          </p:cNvPr>
          <p:cNvSpPr/>
          <p:nvPr/>
        </p:nvSpPr>
        <p:spPr>
          <a:xfrm>
            <a:off x="5143211" y="5562736"/>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a16="http://schemas.microsoft.com/office/drawing/2014/main" xmlns="" id="{ED0286D6-DA62-2DD4-C951-BEEFE139D08D}"/>
              </a:ext>
            </a:extLst>
          </p:cNvPr>
          <p:cNvCxnSpPr>
            <a:cxnSpLocks/>
            <a:stCxn id="54" idx="5"/>
            <a:endCxn id="52" idx="2"/>
          </p:cNvCxnSpPr>
          <p:nvPr/>
        </p:nvCxnSpPr>
        <p:spPr>
          <a:xfrm>
            <a:off x="4214032" y="5207671"/>
            <a:ext cx="929179" cy="89773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a16="http://schemas.microsoft.com/office/drawing/2014/main" xmlns="" id="{11EE61B2-62A3-52E3-853A-574661FC3252}"/>
              </a:ext>
            </a:extLst>
          </p:cNvPr>
          <p:cNvSpPr/>
          <p:nvPr/>
        </p:nvSpPr>
        <p:spPr>
          <a:xfrm>
            <a:off x="4078502" y="507214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a16="http://schemas.microsoft.com/office/drawing/2014/main" xmlns="" id="{F4DC1EAB-CACF-049E-CAEE-35E37857FF9B}"/>
              </a:ext>
            </a:extLst>
          </p:cNvPr>
          <p:cNvPicPr>
            <a:picLocks noChangeAspect="1"/>
          </p:cNvPicPr>
          <p:nvPr/>
        </p:nvPicPr>
        <p:blipFill>
          <a:blip r:embed="rId7"/>
          <a:stretch>
            <a:fillRect/>
          </a:stretch>
        </p:blipFill>
        <p:spPr>
          <a:xfrm>
            <a:off x="5289535" y="5723041"/>
            <a:ext cx="792685" cy="782777"/>
          </a:xfrm>
          <a:prstGeom prst="rect">
            <a:avLst/>
          </a:prstGeom>
        </p:spPr>
      </p:pic>
      <p:sp>
        <p:nvSpPr>
          <p:cNvPr id="59" name="Elipse 58">
            <a:extLst>
              <a:ext uri="{FF2B5EF4-FFF2-40B4-BE49-F238E27FC236}">
                <a16:creationId xmlns:a16="http://schemas.microsoft.com/office/drawing/2014/main" xmlns="" id="{26F60FBA-C524-9B7E-32E3-81EB808EAC2C}"/>
              </a:ext>
            </a:extLst>
          </p:cNvPr>
          <p:cNvSpPr/>
          <p:nvPr/>
        </p:nvSpPr>
        <p:spPr>
          <a:xfrm>
            <a:off x="4725695" y="40183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Subtítulo 2">
            <a:extLst>
              <a:ext uri="{FF2B5EF4-FFF2-40B4-BE49-F238E27FC236}">
                <a16:creationId xmlns:a16="http://schemas.microsoft.com/office/drawing/2014/main" xmlns="" id="{161EB170-4617-D6DF-BE12-92FBEE452518}"/>
              </a:ext>
            </a:extLst>
          </p:cNvPr>
          <p:cNvSpPr txBox="1">
            <a:spLocks/>
          </p:cNvSpPr>
          <p:nvPr/>
        </p:nvSpPr>
        <p:spPr>
          <a:xfrm>
            <a:off x="7724847" y="2885041"/>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 muitivariante</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las variables tienen una distribución normal</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Rectángulo redondeado 44">
            <a:extLst>
              <a:ext uri="{FF2B5EF4-FFF2-40B4-BE49-F238E27FC236}">
                <a16:creationId xmlns:a16="http://schemas.microsoft.com/office/drawing/2014/main" xmlns="" id="{A7DAA889-B188-039A-F5BF-C3AF1EAA3478}"/>
              </a:ext>
            </a:extLst>
          </p:cNvPr>
          <p:cNvSpPr/>
          <p:nvPr/>
        </p:nvSpPr>
        <p:spPr>
          <a:xfrm>
            <a:off x="6862776" y="288504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7" name="Elipse 45">
            <a:extLst>
              <a:ext uri="{FF2B5EF4-FFF2-40B4-BE49-F238E27FC236}">
                <a16:creationId xmlns:a16="http://schemas.microsoft.com/office/drawing/2014/main" xmlns="" id="{82297AF6-589E-E012-6004-BBC2B3A66DD0}"/>
              </a:ext>
            </a:extLst>
          </p:cNvPr>
          <p:cNvSpPr/>
          <p:nvPr/>
        </p:nvSpPr>
        <p:spPr>
          <a:xfrm>
            <a:off x="6692547" y="2870286"/>
            <a:ext cx="1085333" cy="1085333"/>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838871" y="3030591"/>
            <a:ext cx="792685" cy="782777"/>
          </a:xfrm>
          <a:prstGeom prst="rect">
            <a:avLst/>
          </a:prstGeom>
        </p:spPr>
      </p:pic>
      <p:sp>
        <p:nvSpPr>
          <p:cNvPr id="56" name="Elipse 53">
            <a:extLst>
              <a:ext uri="{FF2B5EF4-FFF2-40B4-BE49-F238E27FC236}">
                <a16:creationId xmlns:a16="http://schemas.microsoft.com/office/drawing/2014/main" xmlns="" id="{11EE61B2-62A3-52E3-853A-574661FC3252}"/>
              </a:ext>
            </a:extLst>
          </p:cNvPr>
          <p:cNvSpPr/>
          <p:nvPr/>
        </p:nvSpPr>
        <p:spPr>
          <a:xfrm>
            <a:off x="4783447" y="3332243"/>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7" name="Conector recto 46">
            <a:extLst>
              <a:ext uri="{FF2B5EF4-FFF2-40B4-BE49-F238E27FC236}">
                <a16:creationId xmlns:a16="http://schemas.microsoft.com/office/drawing/2014/main" xmlns="" id="{BC28DF53-6DF0-AA52-D2F8-0296317B1BEC}"/>
              </a:ext>
            </a:extLst>
          </p:cNvPr>
          <p:cNvCxnSpPr>
            <a:cxnSpLocks/>
            <a:stCxn id="56" idx="6"/>
            <a:endCxn id="37" idx="2"/>
          </p:cNvCxnSpPr>
          <p:nvPr/>
        </p:nvCxnSpPr>
        <p:spPr>
          <a:xfrm>
            <a:off x="4942230" y="3411635"/>
            <a:ext cx="1750317" cy="13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090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928687" y="2119325"/>
            <a:ext cx="10334625" cy="3933825"/>
          </a:xfrm>
          <a:prstGeom prst="rect">
            <a:avLst/>
          </a:prstGeom>
        </p:spPr>
      </p:pic>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15"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6" name="Rectangle 68">
            <a:extLst>
              <a:ext uri="{FF2B5EF4-FFF2-40B4-BE49-F238E27FC236}">
                <a16:creationId xmlns="" xmlns:a16="http://schemas.microsoft.com/office/drawing/2014/main" id="{2E170935-075B-E9F1-39F5-718251B4ECCC}"/>
              </a:ext>
            </a:extLst>
          </p:cNvPr>
          <p:cNvSpPr/>
          <p:nvPr/>
        </p:nvSpPr>
        <p:spPr>
          <a:xfrm>
            <a:off x="7289288" y="651732"/>
            <a:ext cx="3466701" cy="978729"/>
          </a:xfrm>
          <a:prstGeom prst="rect">
            <a:avLst/>
          </a:prstGeom>
        </p:spPr>
        <p:txBody>
          <a:bodyPr wrap="square" lIns="0" anchor="ctr">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diferentes relaciones entre la variable dependiente y la independiente</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1308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7</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2481262" y="1757368"/>
            <a:ext cx="7229475" cy="4343400"/>
          </a:xfrm>
          <a:prstGeom prst="rect">
            <a:avLst/>
          </a:prstGeom>
        </p:spPr>
      </p:pic>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289288" y="737453"/>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la relación de los errores contra las predicciones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51529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8</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Múltivariante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883269" y="1939715"/>
            <a:ext cx="4425462" cy="416514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775291"/>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distribución de una de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69707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los Errores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2789402" y="1947553"/>
            <a:ext cx="6613196" cy="445770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560975"/>
            <a:ext cx="3466701" cy="978729"/>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de los errores contra las predicciones.</a:t>
            </a: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Se observa un patrón cíclico</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64088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Props1.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5E428-4D5D-44BE-8CDF-D0767275E30E}">
  <ds:schemaRefs>
    <ds:schemaRef ds:uri="http://schemas.microsoft.com/sharepoint/events"/>
  </ds:schemaRefs>
</ds:datastoreItem>
</file>

<file path=customXml/itemProps3.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4.xml><?xml version="1.0" encoding="utf-8"?>
<ds:datastoreItem xmlns:ds="http://schemas.openxmlformats.org/officeDocument/2006/customXml" ds:itemID="{2D0DF8DB-B03C-4353-B44A-DA8E261EF087}">
  <ds:schemaRefs>
    <ds:schemaRef ds:uri="http://schemas.microsoft.com/office/2006/documentManagement/types"/>
    <ds:schemaRef ds:uri="http://schemas.microsoft.com/office/infopath/2007/PartnerControls"/>
    <ds:schemaRef ds:uri="0d112806-a571-4b5c-9687-83175e2be7e0"/>
    <ds:schemaRef ds:uri="5715b14d-6155-4883-b773-4a6f0b526cee"/>
    <ds:schemaRef ds:uri="http://purl.org/dc/elements/1.1/"/>
    <ds:schemaRef ds:uri="http://schemas.microsoft.com/sharepoint/v3"/>
    <ds:schemaRef ds:uri="http://schemas.microsoft.com/office/2006/metadata/properties"/>
    <ds:schemaRef ds:uri="http://schemas.openxmlformats.org/package/2006/metadata/core-properties"/>
    <ds:schemaRef ds:uri="http://www.w3.org/XML/1998/namespace"/>
    <ds:schemaRef ds:uri="494b7d94-68f9-41b0-9fd8-f8ea6ae98d38"/>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855</TotalTime>
  <Words>1403</Words>
  <Application>Microsoft Office PowerPoint</Application>
  <PresentationFormat>Widescreen</PresentationFormat>
  <Paragraphs>631</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Hurme Geometric Sans 2</vt:lpstr>
      <vt:lpstr>Arial</vt:lpstr>
      <vt:lpstr>Calibri</vt:lpstr>
      <vt:lpstr>Calibri Light</vt:lpstr>
      <vt:lpstr>Montserrat Light</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Como Construir   un Modelo</vt:lpstr>
      <vt:lpstr>PowerPoint Presentation</vt:lpstr>
      <vt:lpstr>¿Qué es un       p-valor?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91</cp:revision>
  <dcterms:created xsi:type="dcterms:W3CDTF">2023-04-03T19:17:52Z</dcterms:created>
  <dcterms:modified xsi:type="dcterms:W3CDTF">2023-06-23T23:56:17Z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